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notesMasterIdLst>
    <p:notesMasterId r:id="rId59"/>
  </p:notesMasterIdLst>
  <p:sldIdLst>
    <p:sldId id="843" r:id="rId2"/>
    <p:sldId id="865" r:id="rId3"/>
    <p:sldId id="703" r:id="rId4"/>
    <p:sldId id="704" r:id="rId5"/>
    <p:sldId id="705" r:id="rId6"/>
    <p:sldId id="387" r:id="rId7"/>
    <p:sldId id="709" r:id="rId8"/>
    <p:sldId id="713" r:id="rId9"/>
    <p:sldId id="828" r:id="rId10"/>
    <p:sldId id="717" r:id="rId11"/>
    <p:sldId id="718" r:id="rId12"/>
    <p:sldId id="719" r:id="rId13"/>
    <p:sldId id="722" r:id="rId14"/>
    <p:sldId id="712" r:id="rId15"/>
    <p:sldId id="708" r:id="rId16"/>
    <p:sldId id="721" r:id="rId17"/>
    <p:sldId id="723" r:id="rId18"/>
    <p:sldId id="476" r:id="rId19"/>
    <p:sldId id="729" r:id="rId20"/>
    <p:sldId id="731" r:id="rId21"/>
    <p:sldId id="819" r:id="rId22"/>
    <p:sldId id="866" r:id="rId23"/>
    <p:sldId id="734" r:id="rId24"/>
    <p:sldId id="733" r:id="rId25"/>
    <p:sldId id="735" r:id="rId26"/>
    <p:sldId id="824" r:id="rId27"/>
    <p:sldId id="825" r:id="rId28"/>
    <p:sldId id="742" r:id="rId29"/>
    <p:sldId id="747" r:id="rId30"/>
    <p:sldId id="748" r:id="rId31"/>
    <p:sldId id="755" r:id="rId32"/>
    <p:sldId id="760" r:id="rId33"/>
    <p:sldId id="761" r:id="rId34"/>
    <p:sldId id="762" r:id="rId35"/>
    <p:sldId id="763" r:id="rId36"/>
    <p:sldId id="764" r:id="rId37"/>
    <p:sldId id="765" r:id="rId38"/>
    <p:sldId id="766" r:id="rId39"/>
    <p:sldId id="767" r:id="rId40"/>
    <p:sldId id="768" r:id="rId41"/>
    <p:sldId id="769" r:id="rId42"/>
    <p:sldId id="770" r:id="rId43"/>
    <p:sldId id="771" r:id="rId44"/>
    <p:sldId id="772" r:id="rId45"/>
    <p:sldId id="776" r:id="rId46"/>
    <p:sldId id="777" r:id="rId47"/>
    <p:sldId id="780" r:id="rId48"/>
    <p:sldId id="781" r:id="rId49"/>
    <p:sldId id="782" r:id="rId50"/>
    <p:sldId id="826" r:id="rId51"/>
    <p:sldId id="827" r:id="rId52"/>
    <p:sldId id="783" r:id="rId53"/>
    <p:sldId id="784" r:id="rId54"/>
    <p:sldId id="785" r:id="rId55"/>
    <p:sldId id="786" r:id="rId56"/>
    <p:sldId id="787" r:id="rId57"/>
    <p:sldId id="788" r:id="rId5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8421"/>
    <a:srgbClr val="EE8512"/>
    <a:srgbClr val="F8C50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1023" autoAdjust="0"/>
  </p:normalViewPr>
  <p:slideViewPr>
    <p:cSldViewPr snapToGrid="0" snapToObjects="1">
      <p:cViewPr varScale="1">
        <p:scale>
          <a:sx n="78" d="100"/>
          <a:sy n="78" d="100"/>
        </p:scale>
        <p:origin x="-396" y="-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509EE0-2EE7-4845-BDB2-AED8AD17490E}" type="datetimeFigureOut">
              <a:rPr lang="en-US" smtClean="0"/>
              <a:t>3/7/2018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908D5C-36CC-1E40-ABE0-DAD57FE24E0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67847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908D5C-36CC-1E40-ABE0-DAD57FE24E01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38411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908D5C-36CC-1E40-ABE0-DAD57FE24E01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00551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rgbClr val="FFFFFF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3755A00F-2A9E-F441-B5E1-49C22BA762B0}" type="datetimeFigureOut">
              <a:rPr lang="en-US" smtClean="0"/>
              <a:t>3/7/2018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6F57CD89-757B-0440-8DF1-F633E9098789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73073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5A00F-2A9E-F441-B5E1-49C22BA762B0}" type="datetimeFigureOut">
              <a:rPr lang="en-US" smtClean="0"/>
              <a:t>3/7/2018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57CD89-757B-0440-8DF1-F633E909878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3175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5A00F-2A9E-F441-B5E1-49C22BA762B0}" type="datetimeFigureOut">
              <a:rPr lang="en-US" smtClean="0"/>
              <a:t>3/7/2018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57CD89-757B-0440-8DF1-F633E909878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89056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5A00F-2A9E-F441-B5E1-49C22BA762B0}" type="datetimeFigureOut">
              <a:rPr lang="en-US" smtClean="0"/>
              <a:t>3/7/2018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57CD89-757B-0440-8DF1-F633E909878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133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7200" b="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5A00F-2A9E-F441-B5E1-49C22BA762B0}" type="datetimeFigureOut">
              <a:rPr lang="en-US" smtClean="0"/>
              <a:t>3/7/2018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57CD89-757B-0440-8DF1-F633E9098789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78268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5A00F-2A9E-F441-B5E1-49C22BA762B0}" type="datetimeFigureOut">
              <a:rPr lang="en-US" smtClean="0"/>
              <a:t>3/7/2018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57CD89-757B-0440-8DF1-F633E909878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20293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5A00F-2A9E-F441-B5E1-49C22BA762B0}" type="datetimeFigureOut">
              <a:rPr lang="en-US" smtClean="0"/>
              <a:t>3/7/2018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57CD89-757B-0440-8DF1-F633E909878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41253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5A00F-2A9E-F441-B5E1-49C22BA762B0}" type="datetimeFigureOut">
              <a:rPr lang="en-US" smtClean="0"/>
              <a:t>3/7/2018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57CD89-757B-0440-8DF1-F633E909878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90841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5A00F-2A9E-F441-B5E1-49C22BA762B0}" type="datetimeFigureOut">
              <a:rPr lang="en-US" smtClean="0"/>
              <a:t>3/7/2018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57CD89-757B-0440-8DF1-F633E909878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54905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5A00F-2A9E-F441-B5E1-49C22BA762B0}" type="datetimeFigureOut">
              <a:rPr lang="en-US" smtClean="0"/>
              <a:t>3/7/2018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57CD89-757B-0440-8DF1-F633E909878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22957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5A00F-2A9E-F441-B5E1-49C22BA762B0}" type="datetimeFigureOut">
              <a:rPr lang="en-US" smtClean="0"/>
              <a:t>3/7/2018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57CD89-757B-0440-8DF1-F633E909878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94647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fld id="{3755A00F-2A9E-F441-B5E1-49C22BA762B0}" type="datetimeFigureOut">
              <a:rPr lang="en-US" smtClean="0"/>
              <a:t>3/7/2018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6F57CD89-757B-0440-8DF1-F633E909878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14645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0" hangingPunct="1">
        <a:lnSpc>
          <a:spcPct val="90000"/>
        </a:lnSpc>
        <a:spcBef>
          <a:spcPts val="1400"/>
        </a:spcBef>
        <a:buClr>
          <a:schemeClr val="accent1"/>
        </a:buClr>
        <a:buSzPct val="80000"/>
        <a:buFont typeface="Corbel" pitchFamily="34" charset="0"/>
        <a:buChar char="•"/>
        <a:defRPr sz="22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Apache Spark</a:t>
            </a:r>
            <a:endParaRPr lang="en-US" dirty="0"/>
          </a:p>
        </p:txBody>
      </p:sp>
      <p:pic>
        <p:nvPicPr>
          <p:cNvPr id="3" name="Picture 9"/>
          <p:cNvPicPr/>
          <p:nvPr/>
        </p:nvPicPr>
        <p:blipFill>
          <a:blip r:embed="rId2"/>
          <a:stretch>
            <a:fillRect/>
          </a:stretch>
        </p:blipFill>
        <p:spPr>
          <a:xfrm>
            <a:off x="7838334" y="297916"/>
            <a:ext cx="4066560" cy="1168920"/>
          </a:xfrm>
          <a:prstGeom prst="rect">
            <a:avLst/>
          </a:prstGeom>
          <a:ln>
            <a:noFill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860" y="5437556"/>
            <a:ext cx="2000250" cy="1114425"/>
          </a:xfrm>
          <a:prstGeom prst="rect">
            <a:avLst/>
          </a:prstGeom>
        </p:spPr>
      </p:pic>
      <p:sp>
        <p:nvSpPr>
          <p:cNvPr id="4" name="CustomShape 1"/>
          <p:cNvSpPr/>
          <p:nvPr/>
        </p:nvSpPr>
        <p:spPr>
          <a:xfrm>
            <a:off x="4179159" y="6299481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</a:rPr>
              <a:t>INCEPTEZ TECHNOLOGIES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281994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120" y="468416"/>
            <a:ext cx="9001125" cy="4638675"/>
          </a:xfrm>
          <a:prstGeom prst="rect">
            <a:avLst/>
          </a:prstGeom>
        </p:spPr>
      </p:pic>
      <p:sp>
        <p:nvSpPr>
          <p:cNvPr id="3" name="CustomShape 1"/>
          <p:cNvSpPr/>
          <p:nvPr/>
        </p:nvSpPr>
        <p:spPr>
          <a:xfrm>
            <a:off x="5149828" y="6313549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200" dirty="0">
                <a:solidFill>
                  <a:srgbClr val="8B8B8B"/>
                </a:solidFill>
                <a:latin typeface="Calibri"/>
              </a:rPr>
              <a:t>INCEPTEZ TECHNOLOGIES</a:t>
            </a:r>
            <a:endParaRPr dirty="0"/>
          </a:p>
        </p:txBody>
      </p:sp>
      <p:sp>
        <p:nvSpPr>
          <p:cNvPr id="4" name="TextBox 3"/>
          <p:cNvSpPr txBox="1"/>
          <p:nvPr/>
        </p:nvSpPr>
        <p:spPr>
          <a:xfrm>
            <a:off x="799140" y="468416"/>
            <a:ext cx="4026078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 b="1"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RDD Operations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755888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788" y="454348"/>
            <a:ext cx="9267599" cy="6086537"/>
          </a:xfrm>
          <a:prstGeom prst="rect">
            <a:avLst/>
          </a:prstGeom>
        </p:spPr>
      </p:pic>
      <p:sp>
        <p:nvSpPr>
          <p:cNvPr id="3" name="CustomShape 1"/>
          <p:cNvSpPr/>
          <p:nvPr/>
        </p:nvSpPr>
        <p:spPr>
          <a:xfrm>
            <a:off x="5149828" y="6313549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200" dirty="0">
                <a:solidFill>
                  <a:srgbClr val="8B8B8B"/>
                </a:solidFill>
                <a:latin typeface="Calibri"/>
              </a:rPr>
              <a:t>INCEPTEZ TECHNOLOGIES</a:t>
            </a:r>
            <a:endParaRPr dirty="0"/>
          </a:p>
        </p:txBody>
      </p:sp>
      <p:sp>
        <p:nvSpPr>
          <p:cNvPr id="4" name="TextBox 3"/>
          <p:cNvSpPr txBox="1"/>
          <p:nvPr/>
        </p:nvSpPr>
        <p:spPr>
          <a:xfrm>
            <a:off x="778908" y="454348"/>
            <a:ext cx="496071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 b="1"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RDD Operations - Transformations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588474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059" y="334672"/>
            <a:ext cx="9384191" cy="6240329"/>
          </a:xfrm>
          <a:prstGeom prst="rect">
            <a:avLst/>
          </a:prstGeom>
        </p:spPr>
      </p:pic>
      <p:sp>
        <p:nvSpPr>
          <p:cNvPr id="3" name="CustomShape 1"/>
          <p:cNvSpPr/>
          <p:nvPr/>
        </p:nvSpPr>
        <p:spPr>
          <a:xfrm>
            <a:off x="5149828" y="6313549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200" dirty="0">
                <a:solidFill>
                  <a:srgbClr val="8B8B8B"/>
                </a:solidFill>
                <a:latin typeface="Calibri"/>
              </a:rPr>
              <a:t>INCEPTEZ TECHNOLOGIES</a:t>
            </a:r>
            <a:endParaRPr dirty="0"/>
          </a:p>
        </p:txBody>
      </p:sp>
      <p:sp>
        <p:nvSpPr>
          <p:cNvPr id="4" name="TextBox 3"/>
          <p:cNvSpPr txBox="1"/>
          <p:nvPr/>
        </p:nvSpPr>
        <p:spPr>
          <a:xfrm>
            <a:off x="894445" y="454348"/>
            <a:ext cx="496071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 b="1"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RDD Operations - Actions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977204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1945" y="3148226"/>
            <a:ext cx="4355514" cy="2848925"/>
          </a:xfrm>
          <a:prstGeom prst="rect">
            <a:avLst/>
          </a:prstGeom>
        </p:spPr>
      </p:pic>
      <p:sp>
        <p:nvSpPr>
          <p:cNvPr id="4" name="CustomShape 1"/>
          <p:cNvSpPr/>
          <p:nvPr/>
        </p:nvSpPr>
        <p:spPr>
          <a:xfrm>
            <a:off x="5149828" y="6313549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200" dirty="0">
                <a:solidFill>
                  <a:srgbClr val="8B8B8B"/>
                </a:solidFill>
                <a:latin typeface="Calibri"/>
              </a:rPr>
              <a:t>INCEPTEZ TECHNOLOGIES</a:t>
            </a:r>
            <a:endParaRPr dirty="0"/>
          </a:p>
        </p:txBody>
      </p:sp>
      <p:sp>
        <p:nvSpPr>
          <p:cNvPr id="3" name="Rectangle 2"/>
          <p:cNvSpPr/>
          <p:nvPr/>
        </p:nvSpPr>
        <p:spPr>
          <a:xfrm>
            <a:off x="354843" y="319367"/>
            <a:ext cx="6918154" cy="85960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RDD Execution model (Lazy Evaluation)</a:t>
            </a:r>
            <a:endParaRPr lang="en-US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994" y="2475047"/>
            <a:ext cx="6547852" cy="375019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994" y="1241544"/>
            <a:ext cx="3205016" cy="117093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87846" y="437180"/>
            <a:ext cx="3982046" cy="187966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54843" y="575664"/>
            <a:ext cx="5806806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 b="1"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RDD Execution model – Lazy Evaluation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7271946" y="2622321"/>
            <a:ext cx="4459458" cy="523220"/>
          </a:xfrm>
          <a:prstGeom prst="rect">
            <a:avLst/>
          </a:prstGeom>
          <a:ln w="3175">
            <a:noFill/>
          </a:ln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accent1"/>
                </a:solidFill>
                <a:latin typeface="Calibri-Bold"/>
              </a:rPr>
              <a:t>Spark </a:t>
            </a:r>
            <a:r>
              <a:rPr lang="en-US" sz="1400" b="1" dirty="0" smtClean="0">
                <a:solidFill>
                  <a:schemeClr val="accent1"/>
                </a:solidFill>
                <a:latin typeface="Calibri-Bold"/>
              </a:rPr>
              <a:t>Context - </a:t>
            </a:r>
            <a:r>
              <a:rPr lang="en-US" sz="1400" dirty="0" smtClean="0">
                <a:solidFill>
                  <a:schemeClr val="accent1"/>
                </a:solidFill>
                <a:latin typeface="Calibri" panose="020F0502020204030204" pitchFamily="34" charset="0"/>
              </a:rPr>
              <a:t>Main </a:t>
            </a:r>
            <a:r>
              <a:rPr lang="en-US" sz="1400" dirty="0">
                <a:solidFill>
                  <a:schemeClr val="accent1"/>
                </a:solidFill>
                <a:latin typeface="Calibri" panose="020F0502020204030204" pitchFamily="34" charset="0"/>
              </a:rPr>
              <a:t>entry point for Spark </a:t>
            </a:r>
            <a:r>
              <a:rPr lang="en-US" sz="1400" dirty="0" smtClean="0">
                <a:solidFill>
                  <a:schemeClr val="accent1"/>
                </a:solidFill>
                <a:latin typeface="Calibri" panose="020F0502020204030204" pitchFamily="34" charset="0"/>
              </a:rPr>
              <a:t>functionality, </a:t>
            </a:r>
            <a:endParaRPr lang="en-US" sz="1400" dirty="0">
              <a:solidFill>
                <a:schemeClr val="accent1"/>
              </a:solidFill>
              <a:latin typeface="Calibri" panose="020F0502020204030204" pitchFamily="34" charset="0"/>
            </a:endParaRPr>
          </a:p>
          <a:p>
            <a:r>
              <a:rPr lang="en-US" sz="1400" dirty="0" smtClean="0">
                <a:solidFill>
                  <a:schemeClr val="accent1"/>
                </a:solidFill>
                <a:latin typeface="Calibri" panose="020F0502020204030204" pitchFamily="34" charset="0"/>
              </a:rPr>
              <a:t>Represents </a:t>
            </a:r>
            <a:r>
              <a:rPr lang="en-US" sz="1400" dirty="0">
                <a:solidFill>
                  <a:schemeClr val="accent1"/>
                </a:solidFill>
                <a:latin typeface="Calibri" panose="020F0502020204030204" pitchFamily="34" charset="0"/>
              </a:rPr>
              <a:t>a connection to a Spark </a:t>
            </a:r>
            <a:r>
              <a:rPr lang="en-US" sz="1400" dirty="0" smtClean="0">
                <a:solidFill>
                  <a:schemeClr val="accent1"/>
                </a:solidFill>
                <a:latin typeface="Calibri" panose="020F0502020204030204" pitchFamily="34" charset="0"/>
              </a:rPr>
              <a:t>cluster</a:t>
            </a:r>
            <a:endParaRPr lang="en-US" sz="1400" dirty="0">
              <a:solidFill>
                <a:schemeClr val="accent1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431808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/>
          <p:cNvSpPr/>
          <p:nvPr/>
        </p:nvSpPr>
        <p:spPr>
          <a:xfrm>
            <a:off x="5149828" y="6313549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200" dirty="0">
                <a:solidFill>
                  <a:srgbClr val="8B8B8B"/>
                </a:solidFill>
                <a:latin typeface="Calibri"/>
              </a:rPr>
              <a:t>INCEPTEZ TECHNOLOGIES</a:t>
            </a:r>
            <a:endParaRPr dirty="0"/>
          </a:p>
        </p:txBody>
      </p:sp>
      <p:sp>
        <p:nvSpPr>
          <p:cNvPr id="8" name="TextBox 7"/>
          <p:cNvSpPr txBox="1"/>
          <p:nvPr/>
        </p:nvSpPr>
        <p:spPr>
          <a:xfrm>
            <a:off x="813208" y="690931"/>
            <a:ext cx="30880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400" b="1"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RDD Execution Model</a:t>
            </a:r>
            <a:endParaRPr lang="en-US" dirty="0"/>
          </a:p>
        </p:txBody>
      </p:sp>
      <p:pic>
        <p:nvPicPr>
          <p:cNvPr id="1026" name="Picture 2" descr="Image result for spark rd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1471" y="954851"/>
            <a:ext cx="6328367" cy="5358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038633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63897" y="490760"/>
            <a:ext cx="10526237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</a:rPr>
              <a:t>   RDD Lineage</a:t>
            </a:r>
          </a:p>
        </p:txBody>
      </p:sp>
      <p:sp>
        <p:nvSpPr>
          <p:cNvPr id="5" name="CustomShape 1"/>
          <p:cNvSpPr/>
          <p:nvPr/>
        </p:nvSpPr>
        <p:spPr>
          <a:xfrm>
            <a:off x="5149828" y="6313549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200" dirty="0">
                <a:solidFill>
                  <a:srgbClr val="8B8B8B"/>
                </a:solidFill>
                <a:latin typeface="Calibri"/>
              </a:rPr>
              <a:t>INCEPTEZ TECHNOLOGIES</a:t>
            </a:r>
            <a:endParaRPr dirty="0"/>
          </a:p>
        </p:txBody>
      </p:sp>
      <p:pic>
        <p:nvPicPr>
          <p:cNvPr id="2050" name="Picture 2" descr="http://vishnuviswanath.com/img/spark_rdd/rdd_lineag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6200" y="1901261"/>
            <a:ext cx="8439785" cy="3176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1900136" y="4612144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 err="1">
                <a:solidFill>
                  <a:schemeClr val="accent1"/>
                </a:solidFill>
              </a:rPr>
              <a:t>val</a:t>
            </a:r>
            <a:r>
              <a:rPr lang="en-US" b="1" dirty="0">
                <a:solidFill>
                  <a:schemeClr val="accent1"/>
                </a:solidFill>
              </a:rPr>
              <a:t> </a:t>
            </a:r>
            <a:r>
              <a:rPr lang="en-US" b="1" dirty="0" err="1">
                <a:solidFill>
                  <a:schemeClr val="accent1"/>
                </a:solidFill>
              </a:rPr>
              <a:t>rdd</a:t>
            </a:r>
            <a:r>
              <a:rPr lang="en-US" b="1" dirty="0">
                <a:solidFill>
                  <a:schemeClr val="accent1"/>
                </a:solidFill>
              </a:rPr>
              <a:t> = </a:t>
            </a:r>
            <a:r>
              <a:rPr lang="en-US" b="1" dirty="0" err="1">
                <a:solidFill>
                  <a:schemeClr val="accent1"/>
                </a:solidFill>
              </a:rPr>
              <a:t>sc.textFile</a:t>
            </a:r>
            <a:r>
              <a:rPr lang="en-US" b="1" dirty="0">
                <a:solidFill>
                  <a:schemeClr val="accent1"/>
                </a:solidFill>
              </a:rPr>
              <a:t>("spam.txt")</a:t>
            </a:r>
          </a:p>
          <a:p>
            <a:r>
              <a:rPr lang="en-US" b="1" dirty="0" err="1">
                <a:solidFill>
                  <a:schemeClr val="accent1"/>
                </a:solidFill>
              </a:rPr>
              <a:t>val</a:t>
            </a:r>
            <a:r>
              <a:rPr lang="en-US" b="1" dirty="0">
                <a:solidFill>
                  <a:schemeClr val="accent1"/>
                </a:solidFill>
              </a:rPr>
              <a:t> filtered = </a:t>
            </a:r>
            <a:r>
              <a:rPr lang="en-US" b="1" dirty="0" err="1">
                <a:solidFill>
                  <a:schemeClr val="accent1"/>
                </a:solidFill>
              </a:rPr>
              <a:t>rdd.filter</a:t>
            </a:r>
            <a:r>
              <a:rPr lang="en-US" b="1" dirty="0">
                <a:solidFill>
                  <a:schemeClr val="accent1"/>
                </a:solidFill>
              </a:rPr>
              <a:t>(line =&gt; </a:t>
            </a:r>
            <a:r>
              <a:rPr lang="en-US" b="1" dirty="0" err="1">
                <a:solidFill>
                  <a:schemeClr val="accent1"/>
                </a:solidFill>
              </a:rPr>
              <a:t>line.contains</a:t>
            </a:r>
            <a:r>
              <a:rPr lang="en-US" b="1" dirty="0">
                <a:solidFill>
                  <a:schemeClr val="accent1"/>
                </a:solidFill>
              </a:rPr>
              <a:t>("money"))</a:t>
            </a:r>
          </a:p>
          <a:p>
            <a:r>
              <a:rPr lang="en-US" b="1" dirty="0" err="1">
                <a:solidFill>
                  <a:schemeClr val="accent1"/>
                </a:solidFill>
              </a:rPr>
              <a:t>filtered.count</a:t>
            </a:r>
            <a:r>
              <a:rPr lang="en-US" b="1" dirty="0">
                <a:solidFill>
                  <a:schemeClr val="accent1"/>
                </a:solidFill>
              </a:rPr>
              <a:t>()</a:t>
            </a:r>
          </a:p>
        </p:txBody>
      </p:sp>
      <p:cxnSp>
        <p:nvCxnSpPr>
          <p:cNvPr id="8" name="Curved Connector 7"/>
          <p:cNvCxnSpPr/>
          <p:nvPr/>
        </p:nvCxnSpPr>
        <p:spPr>
          <a:xfrm rot="10800000">
            <a:off x="6203855" y="2983830"/>
            <a:ext cx="2504049" cy="213056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urved Connector 10"/>
          <p:cNvCxnSpPr/>
          <p:nvPr/>
        </p:nvCxnSpPr>
        <p:spPr>
          <a:xfrm rot="10800000">
            <a:off x="3017382" y="2983830"/>
            <a:ext cx="2504049" cy="213056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006237" y="2774938"/>
            <a:ext cx="64953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rgbClr val="00B0F0"/>
                </a:solidFill>
              </a:rPr>
              <a:t>Lineage</a:t>
            </a:r>
            <a:endParaRPr lang="en-US" sz="1100" dirty="0">
              <a:solidFill>
                <a:srgbClr val="00B0F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346599" y="2774938"/>
            <a:ext cx="64953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rgbClr val="00B0F0"/>
                </a:solidFill>
              </a:rPr>
              <a:t>Lineage</a:t>
            </a:r>
            <a:endParaRPr lang="en-US" sz="1100" dirty="0">
              <a:solidFill>
                <a:srgbClr val="00B0F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800565" y="1110669"/>
            <a:ext cx="1096002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/>
                </a:solidFill>
                <a:latin typeface="Helvetica" panose="020B0604020202020204" pitchFamily="34" charset="0"/>
              </a:rPr>
              <a:t>When you call a transformation, Spark does not execute it immediately, instead it creates a </a:t>
            </a:r>
            <a:r>
              <a:rPr lang="en-US" b="1" dirty="0">
                <a:solidFill>
                  <a:schemeClr val="accent1"/>
                </a:solidFill>
                <a:latin typeface="Helvetica" panose="020B0604020202020204" pitchFamily="34" charset="0"/>
              </a:rPr>
              <a:t>lineage</a:t>
            </a:r>
            <a:r>
              <a:rPr lang="en-US" dirty="0">
                <a:solidFill>
                  <a:schemeClr val="accent1"/>
                </a:solidFill>
                <a:latin typeface="Helvetica" panose="020B0604020202020204" pitchFamily="34" charset="0"/>
              </a:rPr>
              <a:t>. </a:t>
            </a:r>
            <a:endParaRPr lang="en-US" dirty="0" smtClean="0">
              <a:solidFill>
                <a:schemeClr val="accent1"/>
              </a:solidFill>
              <a:latin typeface="Helvetica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accent1"/>
                </a:solidFill>
                <a:latin typeface="Helvetica" panose="020B0604020202020204" pitchFamily="34" charset="0"/>
              </a:rPr>
              <a:t>A </a:t>
            </a:r>
            <a:r>
              <a:rPr lang="en-US" dirty="0">
                <a:solidFill>
                  <a:schemeClr val="accent1"/>
                </a:solidFill>
                <a:latin typeface="Helvetica" panose="020B0604020202020204" pitchFamily="34" charset="0"/>
              </a:rPr>
              <a:t>lineage keeps track of what all transformations has to be applied on that RDD, including from where it has to read the data.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814300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305" y="670780"/>
            <a:ext cx="8901151" cy="481561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65423" y="796037"/>
            <a:ext cx="10526237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</a:rPr>
              <a:t>      Fault Tolerance</a:t>
            </a:r>
          </a:p>
        </p:txBody>
      </p:sp>
      <p:sp>
        <p:nvSpPr>
          <p:cNvPr id="5" name="CustomShape 1"/>
          <p:cNvSpPr/>
          <p:nvPr/>
        </p:nvSpPr>
        <p:spPr>
          <a:xfrm>
            <a:off x="5149828" y="6313549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200" dirty="0">
                <a:solidFill>
                  <a:srgbClr val="8B8B8B"/>
                </a:solidFill>
                <a:latin typeface="Calibri"/>
              </a:rPr>
              <a:t>INCEPTEZ TECHNOLOGIES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5223128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899" y="656644"/>
            <a:ext cx="9325796" cy="5885824"/>
          </a:xfrm>
          <a:prstGeom prst="rect">
            <a:avLst/>
          </a:prstGeom>
        </p:spPr>
      </p:pic>
      <p:sp>
        <p:nvSpPr>
          <p:cNvPr id="3" name="CustomShape 1"/>
          <p:cNvSpPr/>
          <p:nvPr/>
        </p:nvSpPr>
        <p:spPr>
          <a:xfrm>
            <a:off x="5149828" y="6313549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200" dirty="0">
                <a:solidFill>
                  <a:srgbClr val="8B8B8B"/>
                </a:solidFill>
                <a:latin typeface="Calibri"/>
              </a:rPr>
              <a:t>INCEPTEZ TECHNOLOGIES</a:t>
            </a:r>
            <a:endParaRPr dirty="0"/>
          </a:p>
        </p:txBody>
      </p:sp>
      <p:sp>
        <p:nvSpPr>
          <p:cNvPr id="4" name="Rectangle 3"/>
          <p:cNvSpPr/>
          <p:nvPr/>
        </p:nvSpPr>
        <p:spPr>
          <a:xfrm>
            <a:off x="447020" y="656644"/>
            <a:ext cx="2732278" cy="609448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559561" y="435095"/>
            <a:ext cx="299633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b="1" dirty="0">
              <a:solidFill>
                <a:schemeClr val="accent1"/>
              </a:solidFill>
            </a:endParaRPr>
          </a:p>
          <a:p>
            <a:r>
              <a:rPr lang="en-US" sz="2400" b="1" dirty="0">
                <a:solidFill>
                  <a:schemeClr val="accent1"/>
                </a:solidFill>
              </a:rPr>
              <a:t>Loading data in RDD </a:t>
            </a:r>
          </a:p>
        </p:txBody>
      </p:sp>
    </p:spTree>
    <p:extLst>
      <p:ext uri="{BB962C8B-B14F-4D97-AF65-F5344CB8AC3E}">
        <p14:creationId xmlns:p14="http://schemas.microsoft.com/office/powerpoint/2010/main" val="370392784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502" y="320617"/>
            <a:ext cx="9305575" cy="6175092"/>
          </a:xfrm>
          <a:prstGeom prst="rect">
            <a:avLst/>
          </a:prstGeom>
        </p:spPr>
      </p:pic>
      <p:sp>
        <p:nvSpPr>
          <p:cNvPr id="3" name="CustomShape 1"/>
          <p:cNvSpPr/>
          <p:nvPr/>
        </p:nvSpPr>
        <p:spPr>
          <a:xfrm>
            <a:off x="5149828" y="6313549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200" dirty="0">
                <a:solidFill>
                  <a:srgbClr val="8B8B8B"/>
                </a:solidFill>
                <a:latin typeface="Calibri"/>
              </a:rPr>
              <a:t>INCEPTEZ TECHNOLOGIES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332550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714058"/>
            <a:ext cx="10515600" cy="2852737"/>
          </a:xfrm>
        </p:spPr>
        <p:txBody>
          <a:bodyPr/>
          <a:lstStyle/>
          <a:p>
            <a:pPr algn="ctr"/>
            <a:r>
              <a:rPr lang="en-US" dirty="0" smtClean="0"/>
              <a:t>RDD Operations</a:t>
            </a:r>
            <a:endParaRPr lang="en-US" dirty="0"/>
          </a:p>
        </p:txBody>
      </p:sp>
      <p:sp>
        <p:nvSpPr>
          <p:cNvPr id="5" name="CustomShape 1"/>
          <p:cNvSpPr/>
          <p:nvPr/>
        </p:nvSpPr>
        <p:spPr>
          <a:xfrm>
            <a:off x="5149828" y="6313549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200" dirty="0">
                <a:solidFill>
                  <a:srgbClr val="8B8B8B"/>
                </a:solidFill>
                <a:latin typeface="Calibri"/>
              </a:rPr>
              <a:t>INCEPTEZ TECHNOLOGIES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9805170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693738"/>
            <a:ext cx="10515600" cy="2852737"/>
          </a:xfrm>
        </p:spPr>
        <p:txBody>
          <a:bodyPr/>
          <a:lstStyle/>
          <a:p>
            <a:pPr algn="ctr"/>
            <a:r>
              <a:rPr lang="en-US" sz="6600" dirty="0" smtClean="0"/>
              <a:t>Spark EXECUTION MODEL</a:t>
            </a:r>
            <a:endParaRPr lang="en-US" sz="6600" dirty="0"/>
          </a:p>
        </p:txBody>
      </p:sp>
      <p:sp>
        <p:nvSpPr>
          <p:cNvPr id="3" name="CustomShape 1"/>
          <p:cNvSpPr/>
          <p:nvPr/>
        </p:nvSpPr>
        <p:spPr>
          <a:xfrm>
            <a:off x="5149828" y="6327617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200" dirty="0">
                <a:solidFill>
                  <a:srgbClr val="8B8B8B"/>
                </a:solidFill>
                <a:latin typeface="Calibri"/>
              </a:rPr>
              <a:t>INCEPTEZ TECHNOLOGIES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5039097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229" y="406014"/>
            <a:ext cx="10678589" cy="6079192"/>
          </a:xfrm>
          <a:prstGeom prst="rect">
            <a:avLst/>
          </a:prstGeom>
        </p:spPr>
      </p:pic>
      <p:sp>
        <p:nvSpPr>
          <p:cNvPr id="3" name="CustomShape 1"/>
          <p:cNvSpPr/>
          <p:nvPr/>
        </p:nvSpPr>
        <p:spPr>
          <a:xfrm>
            <a:off x="5149828" y="6313549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200" dirty="0">
                <a:solidFill>
                  <a:srgbClr val="8B8B8B"/>
                </a:solidFill>
                <a:latin typeface="Calibri"/>
              </a:rPr>
              <a:t>INCEPTEZ TECHNOLOGIES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1532361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/>
          <p:cNvSpPr/>
          <p:nvPr/>
        </p:nvSpPr>
        <p:spPr>
          <a:xfrm>
            <a:off x="5149828" y="6313549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200" dirty="0">
                <a:solidFill>
                  <a:srgbClr val="8B8B8B"/>
                </a:solidFill>
                <a:latin typeface="Calibri"/>
              </a:rPr>
              <a:t>INCEPTEZ TECHNOLOGIES</a:t>
            </a:r>
            <a:endParaRPr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3935" y="596443"/>
            <a:ext cx="7298277" cy="4395553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746311" y="942173"/>
            <a:ext cx="6203129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</a:rPr>
              <a:t>A Sample Application</a:t>
            </a:r>
          </a:p>
        </p:txBody>
      </p:sp>
      <p:cxnSp>
        <p:nvCxnSpPr>
          <p:cNvPr id="3" name="Straight Arrow Connector 2"/>
          <p:cNvCxnSpPr/>
          <p:nvPr/>
        </p:nvCxnSpPr>
        <p:spPr>
          <a:xfrm flipH="1">
            <a:off x="7174523" y="3418449"/>
            <a:ext cx="1420837" cy="28136"/>
          </a:xfrm>
          <a:prstGeom prst="straightConnector1">
            <a:avLst/>
          </a:prstGeom>
          <a:ln w="19050">
            <a:solidFill>
              <a:srgbClr val="F8C50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ounded Rectangle 4"/>
          <p:cNvSpPr/>
          <p:nvPr/>
        </p:nvSpPr>
        <p:spPr>
          <a:xfrm>
            <a:off x="8595359" y="3137095"/>
            <a:ext cx="1885071" cy="548640"/>
          </a:xfrm>
          <a:prstGeom prst="roundRect">
            <a:avLst/>
          </a:prstGeom>
          <a:solidFill>
            <a:srgbClr val="EE8512"/>
          </a:solidFill>
          <a:ln>
            <a:solidFill>
              <a:srgbClr val="F8C50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Transformation</a:t>
            </a:r>
            <a:endParaRPr lang="en-US" dirty="0"/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3812345" y="1164687"/>
            <a:ext cx="2419644" cy="613016"/>
          </a:xfrm>
          <a:prstGeom prst="straightConnector1">
            <a:avLst/>
          </a:prstGeom>
          <a:ln w="19050">
            <a:solidFill>
              <a:srgbClr val="F8C50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ounded Rectangle 8"/>
          <p:cNvSpPr/>
          <p:nvPr/>
        </p:nvSpPr>
        <p:spPr>
          <a:xfrm>
            <a:off x="6231987" y="883333"/>
            <a:ext cx="1885071" cy="548640"/>
          </a:xfrm>
          <a:prstGeom prst="roundRect">
            <a:avLst/>
          </a:prstGeom>
          <a:solidFill>
            <a:srgbClr val="EE8512"/>
          </a:solidFill>
          <a:ln>
            <a:solidFill>
              <a:srgbClr val="F8C50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SparkContext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831377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/>
          <p:cNvSpPr/>
          <p:nvPr/>
        </p:nvSpPr>
        <p:spPr>
          <a:xfrm>
            <a:off x="5149828" y="6313549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200" dirty="0">
                <a:solidFill>
                  <a:srgbClr val="8B8B8B"/>
                </a:solidFill>
                <a:latin typeface="Calibri"/>
              </a:rPr>
              <a:t>INCEPTEZ TECHNOLOGIES</a:t>
            </a:r>
            <a:endParaRPr dirty="0"/>
          </a:p>
        </p:txBody>
      </p:sp>
      <p:sp>
        <p:nvSpPr>
          <p:cNvPr id="12" name="Rectangle 11"/>
          <p:cNvSpPr/>
          <p:nvPr/>
        </p:nvSpPr>
        <p:spPr>
          <a:xfrm>
            <a:off x="587815" y="247229"/>
            <a:ext cx="6203129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accent1"/>
                </a:solidFill>
              </a:rPr>
              <a:t>Spark Parallelism</a:t>
            </a:r>
            <a:endParaRPr lang="en-US" sz="2400" b="1" dirty="0">
              <a:solidFill>
                <a:schemeClr val="accent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333732" y="656585"/>
            <a:ext cx="9127004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latin typeface="Calibri" pitchFamily="34" charset="0"/>
                <a:cs typeface="Calibri" pitchFamily="34" charset="0"/>
              </a:rPr>
              <a:t>sc.parallelize</a:t>
            </a:r>
            <a:r>
              <a:rPr lang="en-US" dirty="0">
                <a:latin typeface="Calibri" pitchFamily="34" charset="0"/>
                <a:cs typeface="Calibri" pitchFamily="34" charset="0"/>
              </a:rPr>
              <a:t> 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= </a:t>
            </a:r>
            <a:r>
              <a:rPr lang="en-US" dirty="0" err="1" smtClean="0">
                <a:latin typeface="Calibri" pitchFamily="34" charset="0"/>
                <a:cs typeface="Calibri" pitchFamily="34" charset="0"/>
              </a:rPr>
              <a:t>defaultParallelism</a:t>
            </a:r>
            <a:endParaRPr lang="en-US" dirty="0">
              <a:latin typeface="Calibri" pitchFamily="34" charset="0"/>
              <a:cs typeface="Calibri" pitchFamily="34" charset="0"/>
            </a:endParaRPr>
          </a:p>
          <a:p>
            <a:endParaRPr lang="en-US" dirty="0">
              <a:latin typeface="Calibri" pitchFamily="34" charset="0"/>
              <a:cs typeface="Calibri" pitchFamily="34" charset="0"/>
            </a:endParaRPr>
          </a:p>
          <a:p>
            <a:r>
              <a:rPr lang="en-US" b="1" dirty="0" err="1">
                <a:latin typeface="Calibri" pitchFamily="34" charset="0"/>
                <a:cs typeface="Calibri" pitchFamily="34" charset="0"/>
              </a:rPr>
              <a:t>scala</a:t>
            </a:r>
            <a:r>
              <a:rPr lang="en-US" b="1" dirty="0">
                <a:latin typeface="Calibri" pitchFamily="34" charset="0"/>
                <a:cs typeface="Calibri" pitchFamily="34" charset="0"/>
              </a:rPr>
              <a:t>&gt; </a:t>
            </a:r>
            <a:r>
              <a:rPr lang="en-US" b="1" dirty="0" err="1">
                <a:latin typeface="Calibri" pitchFamily="34" charset="0"/>
                <a:cs typeface="Calibri" pitchFamily="34" charset="0"/>
              </a:rPr>
              <a:t>sc.defaultParallelism</a:t>
            </a:r>
            <a:endParaRPr lang="en-US" b="1" dirty="0">
              <a:latin typeface="Calibri" pitchFamily="34" charset="0"/>
              <a:cs typeface="Calibri" pitchFamily="34" charset="0"/>
            </a:endParaRPr>
          </a:p>
          <a:p>
            <a:r>
              <a:rPr lang="en-US" b="1" dirty="0" smtClean="0">
                <a:latin typeface="Calibri" pitchFamily="34" charset="0"/>
                <a:cs typeface="Calibri" pitchFamily="34" charset="0"/>
              </a:rPr>
              <a:t>res: </a:t>
            </a:r>
            <a:r>
              <a:rPr lang="en-US" b="1" dirty="0" err="1">
                <a:latin typeface="Calibri" pitchFamily="34" charset="0"/>
                <a:cs typeface="Calibri" pitchFamily="34" charset="0"/>
              </a:rPr>
              <a:t>Int</a:t>
            </a:r>
            <a:r>
              <a:rPr lang="en-US" b="1" dirty="0">
                <a:latin typeface="Calibri" pitchFamily="34" charset="0"/>
                <a:cs typeface="Calibri" pitchFamily="34" charset="0"/>
              </a:rPr>
              <a:t> = </a:t>
            </a:r>
            <a:r>
              <a:rPr lang="en-US" b="1" dirty="0" smtClean="0">
                <a:latin typeface="Calibri" pitchFamily="34" charset="0"/>
                <a:cs typeface="Calibri" pitchFamily="34" charset="0"/>
              </a:rPr>
              <a:t>4</a:t>
            </a:r>
          </a:p>
          <a:p>
            <a:r>
              <a:rPr lang="en-US" b="1" dirty="0" err="1">
                <a:latin typeface="Calibri" pitchFamily="34" charset="0"/>
                <a:cs typeface="Calibri" pitchFamily="34" charset="0"/>
              </a:rPr>
              <a:t>scala</a:t>
            </a:r>
            <a:r>
              <a:rPr lang="en-US" b="1" dirty="0">
                <a:latin typeface="Calibri" pitchFamily="34" charset="0"/>
                <a:cs typeface="Calibri" pitchFamily="34" charset="0"/>
              </a:rPr>
              <a:t>&gt; </a:t>
            </a:r>
            <a:r>
              <a:rPr lang="en-US" b="1" dirty="0" err="1">
                <a:latin typeface="Calibri" pitchFamily="34" charset="0"/>
                <a:cs typeface="Calibri" pitchFamily="34" charset="0"/>
              </a:rPr>
              <a:t>sc.parallelize</a:t>
            </a:r>
            <a:r>
              <a:rPr lang="en-US" b="1" dirty="0">
                <a:latin typeface="Calibri" pitchFamily="34" charset="0"/>
                <a:cs typeface="Calibri" pitchFamily="34" charset="0"/>
              </a:rPr>
              <a:t>(1 to 100).</a:t>
            </a:r>
            <a:r>
              <a:rPr lang="en-US" b="1" dirty="0" err="1">
                <a:latin typeface="Calibri" pitchFamily="34" charset="0"/>
                <a:cs typeface="Calibri" pitchFamily="34" charset="0"/>
              </a:rPr>
              <a:t>partitions.size</a:t>
            </a:r>
            <a:endParaRPr lang="en-US" b="1" dirty="0">
              <a:latin typeface="Calibri" pitchFamily="34" charset="0"/>
              <a:cs typeface="Calibri" pitchFamily="34" charset="0"/>
            </a:endParaRPr>
          </a:p>
          <a:p>
            <a:endParaRPr lang="en-US" dirty="0">
              <a:latin typeface="Calibri" pitchFamily="34" charset="0"/>
              <a:cs typeface="Calibri" pitchFamily="34" charset="0"/>
            </a:endParaRPr>
          </a:p>
          <a:p>
            <a:r>
              <a:rPr lang="en-US" dirty="0" err="1">
                <a:latin typeface="Calibri" pitchFamily="34" charset="0"/>
                <a:cs typeface="Calibri" pitchFamily="34" charset="0"/>
              </a:rPr>
              <a:t>defaultMinPartitions</a:t>
            </a:r>
            <a:r>
              <a:rPr lang="en-US" dirty="0">
                <a:latin typeface="Calibri" pitchFamily="34" charset="0"/>
                <a:cs typeface="Calibri" pitchFamily="34" charset="0"/>
              </a:rPr>
              <a:t> = min(</a:t>
            </a:r>
            <a:r>
              <a:rPr lang="en-US" dirty="0" err="1">
                <a:latin typeface="Calibri" pitchFamily="34" charset="0"/>
                <a:cs typeface="Calibri" pitchFamily="34" charset="0"/>
              </a:rPr>
              <a:t>defaultParallelism</a:t>
            </a:r>
            <a:r>
              <a:rPr lang="en-US" dirty="0">
                <a:latin typeface="Calibri" pitchFamily="34" charset="0"/>
                <a:cs typeface="Calibri" pitchFamily="34" charset="0"/>
              </a:rPr>
              <a:t>, 2)</a:t>
            </a:r>
          </a:p>
          <a:p>
            <a:endParaRPr lang="en-US" dirty="0">
              <a:latin typeface="Calibri" pitchFamily="34" charset="0"/>
              <a:cs typeface="Calibri" pitchFamily="34" charset="0"/>
            </a:endParaRPr>
          </a:p>
          <a:p>
            <a:r>
              <a:rPr lang="en-US" b="1" dirty="0" err="1">
                <a:latin typeface="Calibri" pitchFamily="34" charset="0"/>
                <a:cs typeface="Calibri" pitchFamily="34" charset="0"/>
              </a:rPr>
              <a:t>scala</a:t>
            </a:r>
            <a:r>
              <a:rPr lang="en-US" b="1" dirty="0">
                <a:latin typeface="Calibri" pitchFamily="34" charset="0"/>
                <a:cs typeface="Calibri" pitchFamily="34" charset="0"/>
              </a:rPr>
              <a:t>&gt; </a:t>
            </a:r>
            <a:r>
              <a:rPr lang="en-US" b="1" dirty="0" err="1">
                <a:latin typeface="Calibri" pitchFamily="34" charset="0"/>
                <a:cs typeface="Calibri" pitchFamily="34" charset="0"/>
              </a:rPr>
              <a:t>sc.defaultMinPartitions</a:t>
            </a:r>
            <a:endParaRPr lang="en-US" b="1" dirty="0">
              <a:latin typeface="Calibri" pitchFamily="34" charset="0"/>
              <a:cs typeface="Calibri" pitchFamily="34" charset="0"/>
            </a:endParaRPr>
          </a:p>
          <a:p>
            <a:r>
              <a:rPr lang="en-US" b="1" dirty="0" smtClean="0">
                <a:latin typeface="Calibri" pitchFamily="34" charset="0"/>
                <a:cs typeface="Calibri" pitchFamily="34" charset="0"/>
              </a:rPr>
              <a:t>res: </a:t>
            </a:r>
            <a:r>
              <a:rPr lang="en-US" b="1" dirty="0" err="1">
                <a:latin typeface="Calibri" pitchFamily="34" charset="0"/>
                <a:cs typeface="Calibri" pitchFamily="34" charset="0"/>
              </a:rPr>
              <a:t>Int</a:t>
            </a:r>
            <a:r>
              <a:rPr lang="en-US" b="1" dirty="0">
                <a:latin typeface="Calibri" pitchFamily="34" charset="0"/>
                <a:cs typeface="Calibri" pitchFamily="34" charset="0"/>
              </a:rPr>
              <a:t> = 2</a:t>
            </a:r>
          </a:p>
          <a:p>
            <a:endParaRPr lang="en-US" dirty="0">
              <a:latin typeface="Calibri" pitchFamily="34" charset="0"/>
              <a:cs typeface="Calibri" pitchFamily="34" charset="0"/>
            </a:endParaRPr>
          </a:p>
          <a:p>
            <a:r>
              <a:rPr lang="en-US" dirty="0" err="1">
                <a:latin typeface="Calibri" pitchFamily="34" charset="0"/>
                <a:cs typeface="Calibri" pitchFamily="34" charset="0"/>
              </a:rPr>
              <a:t>dfs.block.size</a:t>
            </a:r>
            <a:r>
              <a:rPr lang="en-US" dirty="0">
                <a:latin typeface="Calibri" pitchFamily="34" charset="0"/>
                <a:cs typeface="Calibri" pitchFamily="34" charset="0"/>
              </a:rPr>
              <a:t> - (Default size in Hadoop 2.x 128MB). </a:t>
            </a:r>
          </a:p>
          <a:p>
            <a:endParaRPr lang="en-US" dirty="0">
              <a:latin typeface="Calibri" pitchFamily="34" charset="0"/>
              <a:cs typeface="Calibri" pitchFamily="34" charset="0"/>
            </a:endParaRPr>
          </a:p>
          <a:p>
            <a:r>
              <a:rPr lang="en-US" dirty="0">
                <a:latin typeface="Calibri" pitchFamily="34" charset="0"/>
                <a:cs typeface="Calibri" pitchFamily="34" charset="0"/>
              </a:rPr>
              <a:t>In the local file system the corresponding parameter is </a:t>
            </a:r>
          </a:p>
          <a:p>
            <a:endParaRPr lang="en-US" dirty="0">
              <a:latin typeface="Calibri" pitchFamily="34" charset="0"/>
              <a:cs typeface="Calibri" pitchFamily="34" charset="0"/>
            </a:endParaRPr>
          </a:p>
          <a:p>
            <a:r>
              <a:rPr lang="en-US" dirty="0" err="1">
                <a:latin typeface="Calibri" pitchFamily="34" charset="0"/>
                <a:cs typeface="Calibri" pitchFamily="34" charset="0"/>
              </a:rPr>
              <a:t>fs.local.block.size</a:t>
            </a:r>
            <a:r>
              <a:rPr lang="en-US" dirty="0">
                <a:latin typeface="Calibri" pitchFamily="34" charset="0"/>
                <a:cs typeface="Calibri" pitchFamily="34" charset="0"/>
              </a:rPr>
              <a:t> - (Default value 32MB). </a:t>
            </a:r>
            <a:endParaRPr lang="en-US" dirty="0" smtClean="0">
              <a:latin typeface="Calibri" pitchFamily="34" charset="0"/>
              <a:cs typeface="Calibri" pitchFamily="34" charset="0"/>
            </a:endParaRPr>
          </a:p>
          <a:p>
            <a:endParaRPr lang="en-US" dirty="0" smtClean="0">
              <a:latin typeface="Calibri" pitchFamily="34" charset="0"/>
              <a:cs typeface="Calibri" pitchFamily="34" charset="0"/>
            </a:endParaRPr>
          </a:p>
          <a:p>
            <a:r>
              <a:rPr lang="en-US" b="1" dirty="0" err="1">
                <a:latin typeface="Calibri" pitchFamily="34" charset="0"/>
                <a:cs typeface="Calibri" pitchFamily="34" charset="0"/>
              </a:rPr>
              <a:t>def</a:t>
            </a:r>
            <a:r>
              <a:rPr lang="en-US" b="1" dirty="0">
                <a:latin typeface="Calibri" pitchFamily="34" charset="0"/>
                <a:cs typeface="Calibri" pitchFamily="34" charset="0"/>
              </a:rPr>
              <a:t> </a:t>
            </a:r>
            <a:r>
              <a:rPr lang="en-US" b="1" dirty="0" err="1">
                <a:latin typeface="Calibri" pitchFamily="34" charset="0"/>
                <a:cs typeface="Calibri" pitchFamily="34" charset="0"/>
              </a:rPr>
              <a:t>textFile</a:t>
            </a:r>
            <a:r>
              <a:rPr lang="en-US" b="1" dirty="0">
                <a:latin typeface="Calibri" pitchFamily="34" charset="0"/>
                <a:cs typeface="Calibri" pitchFamily="34" charset="0"/>
              </a:rPr>
              <a:t>(path: String, </a:t>
            </a:r>
            <a:r>
              <a:rPr lang="en-US" b="1" dirty="0" err="1">
                <a:latin typeface="Calibri" pitchFamily="34" charset="0"/>
                <a:cs typeface="Calibri" pitchFamily="34" charset="0"/>
              </a:rPr>
              <a:t>minPartitions</a:t>
            </a:r>
            <a:r>
              <a:rPr lang="en-US" b="1" dirty="0">
                <a:latin typeface="Calibri" pitchFamily="34" charset="0"/>
                <a:cs typeface="Calibri" pitchFamily="34" charset="0"/>
              </a:rPr>
              <a:t>: </a:t>
            </a:r>
            <a:r>
              <a:rPr lang="en-US" b="1" dirty="0" err="1">
                <a:latin typeface="Calibri" pitchFamily="34" charset="0"/>
                <a:cs typeface="Calibri" pitchFamily="34" charset="0"/>
              </a:rPr>
              <a:t>Int</a:t>
            </a:r>
            <a:r>
              <a:rPr lang="en-US" b="1" dirty="0">
                <a:latin typeface="Calibri" pitchFamily="34" charset="0"/>
                <a:cs typeface="Calibri" pitchFamily="34" charset="0"/>
              </a:rPr>
              <a:t> = </a:t>
            </a:r>
            <a:r>
              <a:rPr lang="en-US" b="1" dirty="0" err="1">
                <a:latin typeface="Calibri" pitchFamily="34" charset="0"/>
                <a:cs typeface="Calibri" pitchFamily="34" charset="0"/>
              </a:rPr>
              <a:t>defaultMinPartitions</a:t>
            </a:r>
            <a:r>
              <a:rPr lang="en-US" b="1" dirty="0">
                <a:latin typeface="Calibri" pitchFamily="34" charset="0"/>
                <a:cs typeface="Calibri" pitchFamily="34" charset="0"/>
              </a:rPr>
              <a:t>): RDD[String]</a:t>
            </a:r>
          </a:p>
          <a:p>
            <a:endParaRPr lang="en-US" dirty="0">
              <a:latin typeface="Calibri" pitchFamily="34" charset="0"/>
              <a:cs typeface="Calibri" pitchFamily="34" charset="0"/>
            </a:endParaRPr>
          </a:p>
          <a:p>
            <a:r>
              <a:rPr lang="en-US" dirty="0" err="1">
                <a:latin typeface="Calibri" pitchFamily="34" charset="0"/>
                <a:cs typeface="Calibri" pitchFamily="34" charset="0"/>
              </a:rPr>
              <a:t>sc.textFile</a:t>
            </a:r>
            <a:r>
              <a:rPr lang="en-US" dirty="0">
                <a:latin typeface="Calibri" pitchFamily="34" charset="0"/>
                <a:cs typeface="Calibri" pitchFamily="34" charset="0"/>
              </a:rPr>
              <a:t> = max(</a:t>
            </a:r>
            <a:r>
              <a:rPr lang="en-US" dirty="0" err="1">
                <a:latin typeface="Calibri" pitchFamily="34" charset="0"/>
                <a:cs typeface="Calibri" pitchFamily="34" charset="0"/>
              </a:rPr>
              <a:t>defaultMinPartitions</a:t>
            </a:r>
            <a:r>
              <a:rPr lang="en-US" dirty="0">
                <a:latin typeface="Calibri" pitchFamily="34" charset="0"/>
                <a:cs typeface="Calibri" pitchFamily="34" charset="0"/>
              </a:rPr>
              <a:t>, 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no of </a:t>
            </a:r>
            <a:r>
              <a:rPr lang="en-US" dirty="0" err="1" smtClean="0">
                <a:latin typeface="Calibri" pitchFamily="34" charset="0"/>
                <a:cs typeface="Calibri" pitchFamily="34" charset="0"/>
              </a:rPr>
              <a:t>Inputsplit</a:t>
            </a:r>
            <a:r>
              <a:rPr lang="en-US" dirty="0">
                <a:latin typeface="Calibri" pitchFamily="34" charset="0"/>
                <a:cs typeface="Calibri" pitchFamily="34" charset="0"/>
              </a:rPr>
              <a:t>)</a:t>
            </a:r>
          </a:p>
          <a:p>
            <a:endParaRPr lang="en-US" dirty="0"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482532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671" y="651436"/>
            <a:ext cx="9833317" cy="5377595"/>
          </a:xfrm>
          <a:prstGeom prst="rect">
            <a:avLst/>
          </a:prstGeom>
        </p:spPr>
      </p:pic>
      <p:sp>
        <p:nvSpPr>
          <p:cNvPr id="3" name="CustomShape 1"/>
          <p:cNvSpPr/>
          <p:nvPr/>
        </p:nvSpPr>
        <p:spPr>
          <a:xfrm>
            <a:off x="5149828" y="6313549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200" dirty="0">
                <a:solidFill>
                  <a:srgbClr val="8B8B8B"/>
                </a:solidFill>
                <a:latin typeface="Calibri"/>
              </a:rPr>
              <a:t>INCEPTEZ TECHNOLOGIES</a:t>
            </a:r>
            <a:endParaRPr dirty="0"/>
          </a:p>
        </p:txBody>
      </p:sp>
      <p:sp>
        <p:nvSpPr>
          <p:cNvPr id="4" name="Rectangle 3"/>
          <p:cNvSpPr/>
          <p:nvPr/>
        </p:nvSpPr>
        <p:spPr>
          <a:xfrm>
            <a:off x="521228" y="533067"/>
            <a:ext cx="6203129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accent1"/>
                </a:solidFill>
              </a:rPr>
              <a:t>Types of Transformations</a:t>
            </a:r>
            <a:endParaRPr lang="en-US" sz="24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135728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stomShape 1"/>
          <p:cNvSpPr/>
          <p:nvPr/>
        </p:nvSpPr>
        <p:spPr>
          <a:xfrm>
            <a:off x="5149828" y="6313549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200" dirty="0">
                <a:solidFill>
                  <a:srgbClr val="8B8B8B"/>
                </a:solidFill>
                <a:latin typeface="Calibri"/>
              </a:rPr>
              <a:t>INCEPTEZ TECHNOLOGIES</a:t>
            </a:r>
            <a:endParaRPr dirty="0"/>
          </a:p>
        </p:txBody>
      </p:sp>
      <p:sp>
        <p:nvSpPr>
          <p:cNvPr id="4" name="Rectangle 3"/>
          <p:cNvSpPr/>
          <p:nvPr/>
        </p:nvSpPr>
        <p:spPr>
          <a:xfrm>
            <a:off x="521228" y="533067"/>
            <a:ext cx="6203129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accent1"/>
                </a:solidFill>
              </a:rPr>
              <a:t>Types of Transformations</a:t>
            </a:r>
            <a:endParaRPr lang="en-US" sz="2400" b="1" dirty="0">
              <a:solidFill>
                <a:schemeClr val="accent1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016" y="2063371"/>
            <a:ext cx="4469982" cy="28907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7207" y="2063371"/>
            <a:ext cx="4829175" cy="30170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6377621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0570" y="795338"/>
            <a:ext cx="10515600" cy="2852737"/>
          </a:xfrm>
        </p:spPr>
        <p:txBody>
          <a:bodyPr/>
          <a:lstStyle/>
          <a:p>
            <a:pPr algn="ctr"/>
            <a:r>
              <a:rPr lang="en-US" dirty="0" smtClean="0"/>
              <a:t>Transformations</a:t>
            </a:r>
            <a:endParaRPr lang="en-US" dirty="0"/>
          </a:p>
        </p:txBody>
      </p:sp>
      <p:sp>
        <p:nvSpPr>
          <p:cNvPr id="5" name="CustomShape 1"/>
          <p:cNvSpPr/>
          <p:nvPr/>
        </p:nvSpPr>
        <p:spPr>
          <a:xfrm>
            <a:off x="5149828" y="6313549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200" dirty="0">
                <a:solidFill>
                  <a:srgbClr val="8B8B8B"/>
                </a:solidFill>
                <a:latin typeface="Calibri"/>
              </a:rPr>
              <a:t>INCEPTEZ TECHNOLOGIES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0457676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045" y="327546"/>
            <a:ext cx="9525909" cy="618243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56451" y="336097"/>
            <a:ext cx="10526237" cy="85960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Spark Essentials : Transformations</a:t>
            </a:r>
            <a:endParaRPr lang="en-US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CustomShape 1"/>
          <p:cNvSpPr/>
          <p:nvPr/>
        </p:nvSpPr>
        <p:spPr>
          <a:xfrm>
            <a:off x="5149828" y="6313549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200" dirty="0">
                <a:solidFill>
                  <a:srgbClr val="8B8B8B"/>
                </a:solidFill>
                <a:latin typeface="Calibri"/>
              </a:rPr>
              <a:t>INCEPTEZ TECHNOLOGIES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3493051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119" y="351353"/>
            <a:ext cx="10181762" cy="619012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56451" y="336097"/>
            <a:ext cx="10526237" cy="85960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Spark Essentials : Transformations</a:t>
            </a:r>
            <a:endParaRPr lang="en-US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CustomShape 1"/>
          <p:cNvSpPr/>
          <p:nvPr/>
        </p:nvSpPr>
        <p:spPr>
          <a:xfrm>
            <a:off x="5149828" y="6313549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200" dirty="0">
                <a:solidFill>
                  <a:srgbClr val="8B8B8B"/>
                </a:solidFill>
                <a:latin typeface="Calibri"/>
              </a:rPr>
              <a:t>INCEPTEZ TECHNOLOGIES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1558695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636" y="239150"/>
            <a:ext cx="9708322" cy="5812221"/>
          </a:xfrm>
          <a:prstGeom prst="rect">
            <a:avLst/>
          </a:prstGeom>
        </p:spPr>
      </p:pic>
      <p:sp>
        <p:nvSpPr>
          <p:cNvPr id="3" name="CustomShape 1"/>
          <p:cNvSpPr/>
          <p:nvPr/>
        </p:nvSpPr>
        <p:spPr>
          <a:xfrm>
            <a:off x="5149828" y="6313549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200" dirty="0">
                <a:solidFill>
                  <a:srgbClr val="8B8B8B"/>
                </a:solidFill>
                <a:latin typeface="Calibri"/>
              </a:rPr>
              <a:t>INCEPTEZ TECHNOLOGIES</a:t>
            </a:r>
            <a:endParaRPr dirty="0"/>
          </a:p>
        </p:txBody>
      </p:sp>
      <p:sp>
        <p:nvSpPr>
          <p:cNvPr id="4" name="CustomShape 1"/>
          <p:cNvSpPr/>
          <p:nvPr/>
        </p:nvSpPr>
        <p:spPr>
          <a:xfrm>
            <a:off x="5302228" y="6465949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200" dirty="0">
                <a:solidFill>
                  <a:srgbClr val="8B8B8B"/>
                </a:solidFill>
                <a:latin typeface="Calibri"/>
              </a:rPr>
              <a:t>INCEPTEZ TECHNOLOGIES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5215953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107" y="257056"/>
            <a:ext cx="9871662" cy="5714679"/>
          </a:xfrm>
          <a:prstGeom prst="rect">
            <a:avLst/>
          </a:prstGeom>
        </p:spPr>
      </p:pic>
      <p:sp>
        <p:nvSpPr>
          <p:cNvPr id="3" name="CustomShape 1"/>
          <p:cNvSpPr/>
          <p:nvPr/>
        </p:nvSpPr>
        <p:spPr>
          <a:xfrm>
            <a:off x="5149828" y="6313549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200" dirty="0">
                <a:solidFill>
                  <a:srgbClr val="8B8B8B"/>
                </a:solidFill>
                <a:latin typeface="Calibri"/>
              </a:rPr>
              <a:t>INCEPTEZ TECHNOLOGIES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2570422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650604" y="527655"/>
            <a:ext cx="21600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400" b="1"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Pillars of Spark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7691" y="1145491"/>
            <a:ext cx="1819275" cy="18097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7691" y="3428999"/>
            <a:ext cx="1885950" cy="20288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604" y="1314303"/>
            <a:ext cx="6049362" cy="2812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138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631" y="277081"/>
            <a:ext cx="9371148" cy="5790450"/>
          </a:xfrm>
          <a:prstGeom prst="rect">
            <a:avLst/>
          </a:prstGeom>
        </p:spPr>
      </p:pic>
      <p:sp>
        <p:nvSpPr>
          <p:cNvPr id="3" name="CustomShape 1"/>
          <p:cNvSpPr/>
          <p:nvPr/>
        </p:nvSpPr>
        <p:spPr>
          <a:xfrm>
            <a:off x="5149828" y="6313549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200" dirty="0">
                <a:solidFill>
                  <a:srgbClr val="8B8B8B"/>
                </a:solidFill>
                <a:latin typeface="Calibri"/>
              </a:rPr>
              <a:t>INCEPTEZ TECHNOLOGIES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3675298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288" y="359978"/>
            <a:ext cx="10396456" cy="6120649"/>
          </a:xfrm>
          <a:prstGeom prst="rect">
            <a:avLst/>
          </a:prstGeom>
        </p:spPr>
      </p:pic>
      <p:sp>
        <p:nvSpPr>
          <p:cNvPr id="3" name="CustomShape 1"/>
          <p:cNvSpPr/>
          <p:nvPr/>
        </p:nvSpPr>
        <p:spPr>
          <a:xfrm>
            <a:off x="5149828" y="6313549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200" dirty="0">
                <a:solidFill>
                  <a:srgbClr val="8B8B8B"/>
                </a:solidFill>
                <a:latin typeface="Calibri"/>
              </a:rPr>
              <a:t>INCEPTEZ TECHNOLOGIES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426472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171" y="275770"/>
            <a:ext cx="11304743" cy="5987143"/>
          </a:xfrm>
          <a:prstGeom prst="rect">
            <a:avLst/>
          </a:prstGeom>
        </p:spPr>
      </p:pic>
      <p:sp>
        <p:nvSpPr>
          <p:cNvPr id="3" name="CustomShape 1"/>
          <p:cNvSpPr/>
          <p:nvPr/>
        </p:nvSpPr>
        <p:spPr>
          <a:xfrm>
            <a:off x="5149828" y="6313549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200" dirty="0">
                <a:solidFill>
                  <a:srgbClr val="8B8B8B"/>
                </a:solidFill>
                <a:latin typeface="Calibri"/>
              </a:rPr>
              <a:t>INCEPTEZ TECHNOLOGIES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7805866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857" y="306191"/>
            <a:ext cx="10091296" cy="5630152"/>
          </a:xfrm>
          <a:prstGeom prst="rect">
            <a:avLst/>
          </a:prstGeom>
        </p:spPr>
      </p:pic>
      <p:sp>
        <p:nvSpPr>
          <p:cNvPr id="3" name="CustomShape 1"/>
          <p:cNvSpPr/>
          <p:nvPr/>
        </p:nvSpPr>
        <p:spPr>
          <a:xfrm>
            <a:off x="5149828" y="6313549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200" dirty="0">
                <a:solidFill>
                  <a:srgbClr val="8B8B8B"/>
                </a:solidFill>
                <a:latin typeface="Calibri"/>
              </a:rPr>
              <a:t>INCEPTEZ TECHNOLOGIES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4336108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458" y="304524"/>
            <a:ext cx="10450285" cy="5852963"/>
          </a:xfrm>
          <a:prstGeom prst="rect">
            <a:avLst/>
          </a:prstGeom>
        </p:spPr>
      </p:pic>
      <p:sp>
        <p:nvSpPr>
          <p:cNvPr id="3" name="CustomShape 1"/>
          <p:cNvSpPr/>
          <p:nvPr/>
        </p:nvSpPr>
        <p:spPr>
          <a:xfrm>
            <a:off x="5149828" y="6313549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200" dirty="0">
                <a:solidFill>
                  <a:srgbClr val="8B8B8B"/>
                </a:solidFill>
                <a:latin typeface="Calibri"/>
              </a:rPr>
              <a:t>INCEPTEZ TECHNOLOGIES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3089857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486" y="244264"/>
            <a:ext cx="10827657" cy="6017620"/>
          </a:xfrm>
          <a:prstGeom prst="rect">
            <a:avLst/>
          </a:prstGeom>
        </p:spPr>
      </p:pic>
      <p:sp>
        <p:nvSpPr>
          <p:cNvPr id="3" name="CustomShape 1"/>
          <p:cNvSpPr/>
          <p:nvPr/>
        </p:nvSpPr>
        <p:spPr>
          <a:xfrm>
            <a:off x="5149828" y="6313549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200" dirty="0">
                <a:solidFill>
                  <a:srgbClr val="8B8B8B"/>
                </a:solidFill>
                <a:latin typeface="Calibri"/>
              </a:rPr>
              <a:t>INCEPTEZ TECHNOLOGIES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2274011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543" y="405972"/>
            <a:ext cx="10697029" cy="5746005"/>
          </a:xfrm>
          <a:prstGeom prst="rect">
            <a:avLst/>
          </a:prstGeom>
        </p:spPr>
      </p:pic>
      <p:sp>
        <p:nvSpPr>
          <p:cNvPr id="3" name="CustomShape 1"/>
          <p:cNvSpPr/>
          <p:nvPr/>
        </p:nvSpPr>
        <p:spPr>
          <a:xfrm>
            <a:off x="5149828" y="6313549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200" dirty="0">
                <a:solidFill>
                  <a:srgbClr val="8B8B8B"/>
                </a:solidFill>
                <a:latin typeface="Calibri"/>
              </a:rPr>
              <a:t>INCEPTEZ TECHNOLOGIES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9169127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456" y="380731"/>
            <a:ext cx="10839601" cy="6114412"/>
          </a:xfrm>
          <a:prstGeom prst="rect">
            <a:avLst/>
          </a:prstGeom>
        </p:spPr>
      </p:pic>
      <p:sp>
        <p:nvSpPr>
          <p:cNvPr id="3" name="CustomShape 1"/>
          <p:cNvSpPr/>
          <p:nvPr/>
        </p:nvSpPr>
        <p:spPr>
          <a:xfrm>
            <a:off x="5149828" y="6313549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200" dirty="0">
                <a:solidFill>
                  <a:srgbClr val="8B8B8B"/>
                </a:solidFill>
                <a:latin typeface="Calibri"/>
              </a:rPr>
              <a:t>INCEPTEZ TECHNOLOGIES</a:t>
            </a:r>
            <a:endParaRPr dirty="0"/>
          </a:p>
        </p:txBody>
      </p:sp>
      <p:sp>
        <p:nvSpPr>
          <p:cNvPr id="4" name="CustomShape 1"/>
          <p:cNvSpPr/>
          <p:nvPr/>
        </p:nvSpPr>
        <p:spPr>
          <a:xfrm>
            <a:off x="5302228" y="6465949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200" dirty="0">
                <a:solidFill>
                  <a:srgbClr val="8B8B8B"/>
                </a:solidFill>
                <a:latin typeface="Calibri"/>
              </a:rPr>
              <a:t>INCEPTEZ TECHNOLOGIES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2168776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966" y="355530"/>
            <a:ext cx="9647533" cy="5415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21228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239" y="270040"/>
            <a:ext cx="10645046" cy="6312187"/>
          </a:xfrm>
          <a:prstGeom prst="rect">
            <a:avLst/>
          </a:prstGeom>
        </p:spPr>
      </p:pic>
      <p:sp>
        <p:nvSpPr>
          <p:cNvPr id="3" name="CustomShape 1"/>
          <p:cNvSpPr/>
          <p:nvPr/>
        </p:nvSpPr>
        <p:spPr>
          <a:xfrm>
            <a:off x="5149828" y="6313549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200" dirty="0">
                <a:solidFill>
                  <a:srgbClr val="8B8B8B"/>
                </a:solidFill>
                <a:latin typeface="Calibri"/>
              </a:rPr>
              <a:t>INCEPTEZ TECHNOLOGIES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4697329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stomShape 1"/>
          <p:cNvSpPr/>
          <p:nvPr/>
        </p:nvSpPr>
        <p:spPr>
          <a:xfrm>
            <a:off x="5149828" y="6313549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200" dirty="0">
                <a:solidFill>
                  <a:srgbClr val="8B8B8B"/>
                </a:solidFill>
                <a:latin typeface="Calibri"/>
              </a:rPr>
              <a:t>INCEPTEZ TECHNOLOGIES</a:t>
            </a:r>
            <a:endParaRPr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251" y="1311877"/>
            <a:ext cx="5047078" cy="226949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3846" y="966479"/>
            <a:ext cx="5449896" cy="342264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64251" y="536675"/>
            <a:ext cx="21600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</a:rPr>
              <a:t>Pillars of Spark</a:t>
            </a:r>
          </a:p>
        </p:txBody>
      </p:sp>
    </p:spTree>
    <p:extLst>
      <p:ext uri="{BB962C8B-B14F-4D97-AF65-F5344CB8AC3E}">
        <p14:creationId xmlns:p14="http://schemas.microsoft.com/office/powerpoint/2010/main" val="400459878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927" y="437795"/>
            <a:ext cx="9987643" cy="6079435"/>
          </a:xfrm>
          <a:prstGeom prst="rect">
            <a:avLst/>
          </a:prstGeom>
        </p:spPr>
      </p:pic>
      <p:sp>
        <p:nvSpPr>
          <p:cNvPr id="3" name="CustomShape 1"/>
          <p:cNvSpPr/>
          <p:nvPr/>
        </p:nvSpPr>
        <p:spPr>
          <a:xfrm>
            <a:off x="5149828" y="6313549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200" dirty="0">
                <a:solidFill>
                  <a:srgbClr val="8B8B8B"/>
                </a:solidFill>
                <a:latin typeface="Calibri"/>
              </a:rPr>
              <a:t>INCEPTEZ TECHNOLOGIES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0308275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057" y="241714"/>
            <a:ext cx="10638971" cy="5798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65826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082" y="268740"/>
            <a:ext cx="10332746" cy="6119579"/>
          </a:xfrm>
          <a:prstGeom prst="rect">
            <a:avLst/>
          </a:prstGeom>
        </p:spPr>
      </p:pic>
      <p:sp>
        <p:nvSpPr>
          <p:cNvPr id="3" name="CustomShape 1"/>
          <p:cNvSpPr/>
          <p:nvPr/>
        </p:nvSpPr>
        <p:spPr>
          <a:xfrm>
            <a:off x="5149828" y="6313549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200" dirty="0">
                <a:solidFill>
                  <a:srgbClr val="8B8B8B"/>
                </a:solidFill>
                <a:latin typeface="Calibri"/>
              </a:rPr>
              <a:t>INCEPTEZ TECHNOLOGIES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9186313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286" y="494357"/>
            <a:ext cx="10334171" cy="5775455"/>
          </a:xfrm>
          <a:prstGeom prst="rect">
            <a:avLst/>
          </a:prstGeom>
        </p:spPr>
      </p:pic>
      <p:sp>
        <p:nvSpPr>
          <p:cNvPr id="3" name="CustomShape 1"/>
          <p:cNvSpPr/>
          <p:nvPr/>
        </p:nvSpPr>
        <p:spPr>
          <a:xfrm>
            <a:off x="5149828" y="6313549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200" dirty="0">
                <a:solidFill>
                  <a:srgbClr val="8B8B8B"/>
                </a:solidFill>
                <a:latin typeface="Calibri"/>
              </a:rPr>
              <a:t>INCEPTEZ TECHNOLOGIES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6362878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403420"/>
            <a:ext cx="10584206" cy="5924809"/>
          </a:xfrm>
          <a:prstGeom prst="rect">
            <a:avLst/>
          </a:prstGeom>
        </p:spPr>
      </p:pic>
      <p:sp>
        <p:nvSpPr>
          <p:cNvPr id="3" name="CustomShape 1"/>
          <p:cNvSpPr/>
          <p:nvPr/>
        </p:nvSpPr>
        <p:spPr>
          <a:xfrm>
            <a:off x="5149828" y="6313549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200" dirty="0">
                <a:solidFill>
                  <a:srgbClr val="8B8B8B"/>
                </a:solidFill>
                <a:latin typeface="Calibri"/>
              </a:rPr>
              <a:t>INCEPTEZ TECHNOLOGIES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8345113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283" y="725715"/>
            <a:ext cx="10693802" cy="4970875"/>
          </a:xfrm>
          <a:prstGeom prst="rect">
            <a:avLst/>
          </a:prstGeom>
        </p:spPr>
      </p:pic>
      <p:sp>
        <p:nvSpPr>
          <p:cNvPr id="3" name="CustomShape 1"/>
          <p:cNvSpPr/>
          <p:nvPr/>
        </p:nvSpPr>
        <p:spPr>
          <a:xfrm>
            <a:off x="5149828" y="6313549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200" dirty="0">
                <a:solidFill>
                  <a:srgbClr val="8B8B8B"/>
                </a:solidFill>
                <a:latin typeface="Calibri"/>
              </a:rPr>
              <a:t>INCEPTEZ TECHNOLOGIES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2318507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571" y="297957"/>
            <a:ext cx="10232571" cy="5483277"/>
          </a:xfrm>
          <a:prstGeom prst="rect">
            <a:avLst/>
          </a:prstGeom>
        </p:spPr>
      </p:pic>
      <p:sp>
        <p:nvSpPr>
          <p:cNvPr id="3" name="CustomShape 1"/>
          <p:cNvSpPr/>
          <p:nvPr/>
        </p:nvSpPr>
        <p:spPr>
          <a:xfrm>
            <a:off x="5149828" y="6313549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200" dirty="0">
                <a:solidFill>
                  <a:srgbClr val="8B8B8B"/>
                </a:solidFill>
                <a:latin typeface="Calibri"/>
              </a:rPr>
              <a:t>INCEPTEZ TECHNOLOGIES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4889097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571" y="792066"/>
            <a:ext cx="10276114" cy="4698413"/>
          </a:xfrm>
          <a:prstGeom prst="rect">
            <a:avLst/>
          </a:prstGeom>
        </p:spPr>
      </p:pic>
      <p:sp>
        <p:nvSpPr>
          <p:cNvPr id="3" name="CustomShape 1"/>
          <p:cNvSpPr/>
          <p:nvPr/>
        </p:nvSpPr>
        <p:spPr>
          <a:xfrm>
            <a:off x="5149828" y="6313549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200" dirty="0">
                <a:solidFill>
                  <a:srgbClr val="8B8B8B"/>
                </a:solidFill>
                <a:latin typeface="Calibri"/>
              </a:rPr>
              <a:t>INCEPTEZ TECHNOLOGIES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6771691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543" y="363001"/>
            <a:ext cx="10189029" cy="5645156"/>
          </a:xfrm>
          <a:prstGeom prst="rect">
            <a:avLst/>
          </a:prstGeom>
        </p:spPr>
      </p:pic>
      <p:sp>
        <p:nvSpPr>
          <p:cNvPr id="3" name="CustomShape 1"/>
          <p:cNvSpPr/>
          <p:nvPr/>
        </p:nvSpPr>
        <p:spPr>
          <a:xfrm>
            <a:off x="5149828" y="6313549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200" dirty="0">
                <a:solidFill>
                  <a:srgbClr val="8B8B8B"/>
                </a:solidFill>
                <a:latin typeface="Calibri"/>
              </a:rPr>
              <a:t>INCEPTEZ TECHNOLOGIES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8968903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0570" y="663258"/>
            <a:ext cx="10515600" cy="2852737"/>
          </a:xfrm>
        </p:spPr>
        <p:txBody>
          <a:bodyPr/>
          <a:lstStyle/>
          <a:p>
            <a:pPr algn="ctr"/>
            <a:r>
              <a:rPr lang="en-US" dirty="0" smtClean="0"/>
              <a:t>Actions</a:t>
            </a:r>
            <a:endParaRPr lang="en-US" dirty="0"/>
          </a:p>
        </p:txBody>
      </p:sp>
      <p:sp>
        <p:nvSpPr>
          <p:cNvPr id="5" name="CustomShape 1"/>
          <p:cNvSpPr/>
          <p:nvPr/>
        </p:nvSpPr>
        <p:spPr>
          <a:xfrm>
            <a:off x="5149828" y="6313549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200" dirty="0">
                <a:solidFill>
                  <a:srgbClr val="8B8B8B"/>
                </a:solidFill>
                <a:latin typeface="Calibri"/>
              </a:rPr>
              <a:t>INCEPTEZ TECHNOLOGIES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2687641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63897" y="815563"/>
            <a:ext cx="31496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</a:rPr>
              <a:t>      Spark Library Stack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7821" y="1675172"/>
            <a:ext cx="8029575" cy="468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923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704" y="309488"/>
            <a:ext cx="10854591" cy="621792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56451" y="336097"/>
            <a:ext cx="10526237" cy="85960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Actions</a:t>
            </a:r>
            <a:endParaRPr lang="en-US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CustomShape 1"/>
          <p:cNvSpPr/>
          <p:nvPr/>
        </p:nvSpPr>
        <p:spPr>
          <a:xfrm>
            <a:off x="5149828" y="6313549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200" dirty="0">
                <a:solidFill>
                  <a:srgbClr val="8B8B8B"/>
                </a:solidFill>
                <a:latin typeface="Calibri"/>
              </a:rPr>
              <a:t>INCEPTEZ TECHNOLOGIES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5655300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481" y="281354"/>
            <a:ext cx="10765038" cy="626012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56451" y="336097"/>
            <a:ext cx="10526237" cy="85960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Actions</a:t>
            </a:r>
            <a:endParaRPr lang="en-US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CustomShape 1"/>
          <p:cNvSpPr/>
          <p:nvPr/>
        </p:nvSpPr>
        <p:spPr>
          <a:xfrm>
            <a:off x="5149828" y="6313549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200" dirty="0">
                <a:solidFill>
                  <a:srgbClr val="8B8B8B"/>
                </a:solidFill>
                <a:latin typeface="Calibri"/>
              </a:rPr>
              <a:t>INCEPTEZ TECHNOLOGIES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901636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542" y="304369"/>
            <a:ext cx="10043886" cy="5179976"/>
          </a:xfrm>
          <a:prstGeom prst="rect">
            <a:avLst/>
          </a:prstGeom>
        </p:spPr>
      </p:pic>
      <p:sp>
        <p:nvSpPr>
          <p:cNvPr id="3" name="CustomShape 1"/>
          <p:cNvSpPr/>
          <p:nvPr/>
        </p:nvSpPr>
        <p:spPr>
          <a:xfrm>
            <a:off x="5149828" y="6313549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200" dirty="0">
                <a:solidFill>
                  <a:srgbClr val="8B8B8B"/>
                </a:solidFill>
                <a:latin typeface="Calibri"/>
              </a:rPr>
              <a:t>INCEPTEZ TECHNOLOGIES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6276304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887" y="253425"/>
            <a:ext cx="10340740" cy="6085401"/>
          </a:xfrm>
          <a:prstGeom prst="rect">
            <a:avLst/>
          </a:prstGeom>
        </p:spPr>
      </p:pic>
      <p:sp>
        <p:nvSpPr>
          <p:cNvPr id="3" name="CustomShape 1"/>
          <p:cNvSpPr/>
          <p:nvPr/>
        </p:nvSpPr>
        <p:spPr>
          <a:xfrm>
            <a:off x="5149828" y="6313549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200" dirty="0">
                <a:solidFill>
                  <a:srgbClr val="8B8B8B"/>
                </a:solidFill>
                <a:latin typeface="Calibri"/>
              </a:rPr>
              <a:t>INCEPTEZ TECHNOLOGIES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0939177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085" y="275771"/>
            <a:ext cx="10254737" cy="5270043"/>
          </a:xfrm>
          <a:prstGeom prst="rect">
            <a:avLst/>
          </a:prstGeom>
        </p:spPr>
      </p:pic>
      <p:sp>
        <p:nvSpPr>
          <p:cNvPr id="3" name="CustomShape 1"/>
          <p:cNvSpPr/>
          <p:nvPr/>
        </p:nvSpPr>
        <p:spPr>
          <a:xfrm>
            <a:off x="5149828" y="6313549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200" dirty="0">
                <a:solidFill>
                  <a:srgbClr val="8B8B8B"/>
                </a:solidFill>
                <a:latin typeface="Calibri"/>
              </a:rPr>
              <a:t>INCEPTEZ TECHNOLOGIES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9874945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914" y="461908"/>
            <a:ext cx="10392229" cy="5140837"/>
          </a:xfrm>
          <a:prstGeom prst="rect">
            <a:avLst/>
          </a:prstGeom>
        </p:spPr>
      </p:pic>
      <p:sp>
        <p:nvSpPr>
          <p:cNvPr id="3" name="CustomShape 1"/>
          <p:cNvSpPr/>
          <p:nvPr/>
        </p:nvSpPr>
        <p:spPr>
          <a:xfrm>
            <a:off x="5149828" y="6313549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200" dirty="0">
                <a:solidFill>
                  <a:srgbClr val="8B8B8B"/>
                </a:solidFill>
                <a:latin typeface="Calibri"/>
              </a:rPr>
              <a:t>INCEPTEZ TECHNOLOGIES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0307749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029" y="583554"/>
            <a:ext cx="10305143" cy="4763266"/>
          </a:xfrm>
          <a:prstGeom prst="rect">
            <a:avLst/>
          </a:prstGeom>
        </p:spPr>
      </p:pic>
      <p:sp>
        <p:nvSpPr>
          <p:cNvPr id="3" name="CustomShape 1"/>
          <p:cNvSpPr/>
          <p:nvPr/>
        </p:nvSpPr>
        <p:spPr>
          <a:xfrm>
            <a:off x="5149828" y="6313549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200" dirty="0">
                <a:solidFill>
                  <a:srgbClr val="8B8B8B"/>
                </a:solidFill>
                <a:latin typeface="Calibri"/>
              </a:rPr>
              <a:t>INCEPTEZ TECHNOLOGIES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4674632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836" y="343095"/>
            <a:ext cx="10687563" cy="6108503"/>
          </a:xfrm>
          <a:prstGeom prst="rect">
            <a:avLst/>
          </a:prstGeom>
        </p:spPr>
      </p:pic>
      <p:sp>
        <p:nvSpPr>
          <p:cNvPr id="3" name="CustomShape 1"/>
          <p:cNvSpPr/>
          <p:nvPr/>
        </p:nvSpPr>
        <p:spPr>
          <a:xfrm>
            <a:off x="5149828" y="6313549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200" dirty="0">
                <a:solidFill>
                  <a:srgbClr val="8B8B8B"/>
                </a:solidFill>
                <a:latin typeface="Calibri"/>
              </a:rPr>
              <a:t>INCEPTEZ TECHNOLOGIES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3495027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693738"/>
            <a:ext cx="10515600" cy="2852737"/>
          </a:xfrm>
        </p:spPr>
        <p:txBody>
          <a:bodyPr/>
          <a:lstStyle/>
          <a:p>
            <a:r>
              <a:rPr lang="en-US" dirty="0"/>
              <a:t/>
            </a:r>
            <a:br>
              <a:rPr lang="en-US" dirty="0"/>
            </a:br>
            <a:r>
              <a:rPr lang="en-US" dirty="0"/>
              <a:t>Working with RDDs </a:t>
            </a:r>
          </a:p>
        </p:txBody>
      </p:sp>
      <p:sp>
        <p:nvSpPr>
          <p:cNvPr id="3" name="CustomShape 1"/>
          <p:cNvSpPr/>
          <p:nvPr/>
        </p:nvSpPr>
        <p:spPr>
          <a:xfrm>
            <a:off x="5149828" y="6327617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200" dirty="0">
                <a:solidFill>
                  <a:srgbClr val="8B8B8B"/>
                </a:solidFill>
                <a:latin typeface="Calibri"/>
              </a:rPr>
              <a:t>INCEPTEZ TECHNOLOGIES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949588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/>
          <p:cNvSpPr/>
          <p:nvPr/>
        </p:nvSpPr>
        <p:spPr>
          <a:xfrm>
            <a:off x="5149828" y="6313549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200" dirty="0">
                <a:solidFill>
                  <a:srgbClr val="8B8B8B"/>
                </a:solidFill>
                <a:latin typeface="Calibri"/>
              </a:rPr>
              <a:t>INCEPTEZ TECHNOLOGIES</a:t>
            </a:r>
            <a:endParaRPr dirty="0"/>
          </a:p>
        </p:txBody>
      </p:sp>
      <p:sp>
        <p:nvSpPr>
          <p:cNvPr id="8" name="TextBox 7"/>
          <p:cNvSpPr txBox="1"/>
          <p:nvPr/>
        </p:nvSpPr>
        <p:spPr>
          <a:xfrm>
            <a:off x="531853" y="482937"/>
            <a:ext cx="22012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400" b="1"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All about RDDs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70045" y="1079370"/>
            <a:ext cx="7101426" cy="56015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2286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</a:rPr>
              <a:t>Core Spark abstraction</a:t>
            </a:r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</a:rPr>
              <a:t>Lazily evaluated</a:t>
            </a:r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Ø"/>
            </a:pPr>
            <a:r>
              <a:rPr lang="en-US" sz="2000" dirty="0" smtClean="0">
                <a:solidFill>
                  <a:srgbClr val="00B0F0"/>
                </a:solidFill>
              </a:rPr>
              <a:t>Partitions </a:t>
            </a:r>
            <a:r>
              <a:rPr lang="en-US" sz="2000" dirty="0">
                <a:solidFill>
                  <a:srgbClr val="00B0F0"/>
                </a:solidFill>
              </a:rPr>
              <a:t>can be persisted in-memory or on-disk</a:t>
            </a:r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</a:rPr>
              <a:t>Broken up into partitions, which are distributed across nodes</a:t>
            </a:r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</a:rPr>
              <a:t>Abstraction to represent the large distributes</a:t>
            </a:r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Ø"/>
            </a:pPr>
            <a:r>
              <a:rPr lang="en-US" sz="2000" dirty="0" smtClean="0">
                <a:solidFill>
                  <a:srgbClr val="00B0F0"/>
                </a:solidFill>
              </a:rPr>
              <a:t>Immutable</a:t>
            </a:r>
            <a:r>
              <a:rPr lang="en-US" sz="2000" dirty="0">
                <a:solidFill>
                  <a:srgbClr val="00B0F0"/>
                </a:solidFill>
              </a:rPr>
              <a:t>, </a:t>
            </a:r>
            <a:r>
              <a:rPr lang="en-US" sz="2000" dirty="0" smtClean="0">
                <a:solidFill>
                  <a:srgbClr val="00B0F0"/>
                </a:solidFill>
              </a:rPr>
              <a:t>re-computable</a:t>
            </a:r>
            <a:endParaRPr lang="en-US" sz="2000" dirty="0">
              <a:solidFill>
                <a:srgbClr val="00B0F0"/>
              </a:solidFill>
            </a:endParaRPr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00B0F0"/>
                </a:solidFill>
              </a:rPr>
              <a:t>Fault tolerant – Via concept of Lineage</a:t>
            </a:r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Ø"/>
            </a:pPr>
            <a:r>
              <a:rPr lang="en-US" sz="2000" dirty="0" smtClean="0">
                <a:solidFill>
                  <a:srgbClr val="00B0F0"/>
                </a:solidFill>
              </a:rPr>
              <a:t>Contains </a:t>
            </a:r>
            <a:r>
              <a:rPr lang="en-US" sz="2000" dirty="0">
                <a:solidFill>
                  <a:srgbClr val="00B0F0"/>
                </a:solidFill>
              </a:rPr>
              <a:t>transformation history (“lineage”) </a:t>
            </a:r>
            <a:r>
              <a:rPr lang="en-US" sz="2000" dirty="0" smtClean="0">
                <a:solidFill>
                  <a:srgbClr val="00B0F0"/>
                </a:solidFill>
              </a:rPr>
              <a:t>for data set</a:t>
            </a:r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Ø"/>
            </a:pPr>
            <a:r>
              <a:rPr lang="en-US" sz="2000" dirty="0" smtClean="0">
                <a:solidFill>
                  <a:srgbClr val="00B0F0"/>
                </a:solidFill>
              </a:rPr>
              <a:t>Metadata Stored for Interface</a:t>
            </a:r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Ø"/>
            </a:pPr>
            <a:r>
              <a:rPr lang="en-US" sz="2000" dirty="0" smtClean="0">
                <a:solidFill>
                  <a:srgbClr val="00B0F0"/>
                </a:solidFill>
              </a:rPr>
              <a:t>Partitions – Set of data splits associated with this RDD</a:t>
            </a:r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Ø"/>
            </a:pPr>
            <a:r>
              <a:rPr lang="en-US" sz="2000" dirty="0" smtClean="0">
                <a:solidFill>
                  <a:srgbClr val="00B0F0"/>
                </a:solidFill>
              </a:rPr>
              <a:t>Dependencies – List of parent RDDs involved in computation</a:t>
            </a:r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Ø"/>
            </a:pPr>
            <a:r>
              <a:rPr lang="en-US" sz="2000" dirty="0" smtClean="0">
                <a:solidFill>
                  <a:srgbClr val="00B0F0"/>
                </a:solidFill>
              </a:rPr>
              <a:t>Compute – Function to compute partitions</a:t>
            </a:r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Ø"/>
            </a:pPr>
            <a:r>
              <a:rPr lang="en-US" sz="2000" dirty="0" smtClean="0">
                <a:solidFill>
                  <a:srgbClr val="00B0F0"/>
                </a:solidFill>
              </a:rPr>
              <a:t>Preferred Locations – Place to put data</a:t>
            </a:r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Ø"/>
            </a:pPr>
            <a:r>
              <a:rPr lang="en-US" sz="2000" dirty="0" smtClean="0">
                <a:solidFill>
                  <a:srgbClr val="00B0F0"/>
                </a:solidFill>
              </a:rPr>
              <a:t>Partitioner – How the data is split into partitions</a:t>
            </a:r>
            <a:endParaRPr lang="en-US" sz="2000" dirty="0">
              <a:solidFill>
                <a:srgbClr val="00B0F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pic>
        <p:nvPicPr>
          <p:cNvPr id="1026" name="Picture 2" descr="Image result for spark rd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2412" y="713769"/>
            <a:ext cx="5089588" cy="4309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01119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/>
          <p:cNvSpPr/>
          <p:nvPr/>
        </p:nvSpPr>
        <p:spPr>
          <a:xfrm>
            <a:off x="5149828" y="6313549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200" dirty="0">
                <a:solidFill>
                  <a:srgbClr val="8B8B8B"/>
                </a:solidFill>
                <a:latin typeface="Calibri"/>
              </a:rPr>
              <a:t>INCEPTEZ TECHNOLOGIES</a:t>
            </a:r>
            <a:endParaRPr dirty="0"/>
          </a:p>
        </p:txBody>
      </p:sp>
      <p:sp>
        <p:nvSpPr>
          <p:cNvPr id="2" name="Rectangle 1"/>
          <p:cNvSpPr/>
          <p:nvPr/>
        </p:nvSpPr>
        <p:spPr>
          <a:xfrm>
            <a:off x="712763" y="1125928"/>
            <a:ext cx="3606019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 smtClean="0">
                <a:solidFill>
                  <a:schemeClr val="accent1"/>
                </a:solidFill>
              </a:rPr>
              <a:t>Three ways to create an RDD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b="1" dirty="0" smtClean="0">
                <a:solidFill>
                  <a:schemeClr val="accent1"/>
                </a:solidFill>
              </a:rPr>
              <a:t>From a file or set of files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b="1" dirty="0" smtClean="0">
                <a:solidFill>
                  <a:schemeClr val="accent1"/>
                </a:solidFill>
              </a:rPr>
              <a:t>From Parallelized Collection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b="1" dirty="0" smtClean="0">
                <a:solidFill>
                  <a:schemeClr val="accent1"/>
                </a:solidFill>
              </a:rPr>
              <a:t>From another RDD</a:t>
            </a:r>
            <a:endParaRPr lang="en-US" sz="2000" b="1" dirty="0">
              <a:solidFill>
                <a:schemeClr val="accent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77966" y="259029"/>
            <a:ext cx="10526237" cy="85960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Creating RDDs				      Types of RDDs</a:t>
            </a:r>
            <a:endParaRPr lang="en-US" sz="2800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731391" y="1118638"/>
            <a:ext cx="3606019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b="1" dirty="0" smtClean="0">
                <a:solidFill>
                  <a:schemeClr val="accent1"/>
                </a:solidFill>
              </a:rPr>
              <a:t>HadoopRDD</a:t>
            </a:r>
            <a:endParaRPr lang="en-US" sz="2000" b="1" dirty="0">
              <a:solidFill>
                <a:schemeClr val="accent1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b="1" dirty="0" smtClean="0">
                <a:solidFill>
                  <a:schemeClr val="accent1"/>
                </a:solidFill>
              </a:rPr>
              <a:t>FilteredRDD</a:t>
            </a:r>
            <a:endParaRPr lang="en-US" sz="2000" b="1" dirty="0">
              <a:solidFill>
                <a:schemeClr val="accent1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b="1" dirty="0" smtClean="0">
                <a:solidFill>
                  <a:schemeClr val="accent1"/>
                </a:solidFill>
              </a:rPr>
              <a:t>MappedRDD</a:t>
            </a:r>
            <a:endParaRPr lang="en-US" sz="2000" b="1" dirty="0">
              <a:solidFill>
                <a:schemeClr val="accent1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b="1" dirty="0" smtClean="0">
                <a:solidFill>
                  <a:schemeClr val="accent1"/>
                </a:solidFill>
              </a:rPr>
              <a:t>PairRDD</a:t>
            </a:r>
            <a:endParaRPr lang="en-US" sz="2000" b="1" dirty="0">
              <a:solidFill>
                <a:schemeClr val="accent1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b="1" dirty="0" smtClean="0">
                <a:solidFill>
                  <a:schemeClr val="accent1"/>
                </a:solidFill>
              </a:rPr>
              <a:t>ShuffledRDD</a:t>
            </a:r>
            <a:endParaRPr lang="en-US" sz="2000" b="1" dirty="0">
              <a:solidFill>
                <a:schemeClr val="accent1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b="1" dirty="0" smtClean="0">
                <a:solidFill>
                  <a:schemeClr val="accent1"/>
                </a:solidFill>
              </a:rPr>
              <a:t>UnionRDD</a:t>
            </a:r>
            <a:endParaRPr lang="en-US" sz="2000" b="1" dirty="0">
              <a:solidFill>
                <a:schemeClr val="accent1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b="1" dirty="0" smtClean="0">
                <a:solidFill>
                  <a:schemeClr val="accent1"/>
                </a:solidFill>
              </a:rPr>
              <a:t>JsonRDD</a:t>
            </a:r>
            <a:endParaRPr lang="en-US" sz="2000" b="1" dirty="0">
              <a:solidFill>
                <a:schemeClr val="accent1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b="1" dirty="0" smtClean="0">
                <a:solidFill>
                  <a:schemeClr val="accent1"/>
                </a:solidFill>
              </a:rPr>
              <a:t>SchemaRDD</a:t>
            </a:r>
            <a:endParaRPr lang="en-US" sz="2000" b="1" dirty="0">
              <a:solidFill>
                <a:schemeClr val="accent1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b="1" dirty="0" smtClean="0">
                <a:solidFill>
                  <a:schemeClr val="accent1"/>
                </a:solidFill>
              </a:rPr>
              <a:t>CassandraRDD</a:t>
            </a:r>
            <a:endParaRPr lang="en-US" sz="2000" b="1" dirty="0">
              <a:solidFill>
                <a:schemeClr val="accent1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b="1" dirty="0" smtClean="0">
                <a:solidFill>
                  <a:schemeClr val="accent1"/>
                </a:solidFill>
              </a:rPr>
              <a:t>EsSparkRDD</a:t>
            </a:r>
            <a:endParaRPr lang="en-US" sz="2000" b="1" dirty="0">
              <a:solidFill>
                <a:schemeClr val="accent1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0716" y="3142419"/>
            <a:ext cx="2162175" cy="287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1333586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468" y="351691"/>
            <a:ext cx="10578904" cy="6221295"/>
          </a:xfrm>
          <a:prstGeom prst="rect">
            <a:avLst/>
          </a:prstGeom>
        </p:spPr>
      </p:pic>
      <p:sp>
        <p:nvSpPr>
          <p:cNvPr id="3" name="CustomShape 1"/>
          <p:cNvSpPr/>
          <p:nvPr/>
        </p:nvSpPr>
        <p:spPr>
          <a:xfrm>
            <a:off x="5149828" y="6313549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200" dirty="0">
                <a:solidFill>
                  <a:srgbClr val="8B8B8B"/>
                </a:solidFill>
                <a:latin typeface="Calibri"/>
              </a:rPr>
              <a:t>INCEPTEZ TECHNOLOGIES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5334913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asis">
  <a:themeElements>
    <a:clrScheme name="Basis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Basis">
      <a:majorFont>
        <a:latin typeface="Corbel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sis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Basis" id="{5665723A-49BA-4B57-8411-A56F8F207965}" vid="{D9D01AC2-EE7D-4E49-99EE-8E62E4E7E8A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40167</TotalTime>
  <Words>453</Words>
  <Application>Microsoft Office PowerPoint</Application>
  <PresentationFormat>Custom</PresentationFormat>
  <Paragraphs>145</Paragraphs>
  <Slides>57</Slides>
  <Notes>2</Notes>
  <HiddenSlides>2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58" baseType="lpstr">
      <vt:lpstr>Basis</vt:lpstr>
      <vt:lpstr>Apache Spark</vt:lpstr>
      <vt:lpstr>Spark EXECUTION MODEL</vt:lpstr>
      <vt:lpstr>PowerPoint Presentation</vt:lpstr>
      <vt:lpstr>PowerPoint Presentation</vt:lpstr>
      <vt:lpstr>PowerPoint Presentation</vt:lpstr>
      <vt:lpstr> Working with RDDs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RDD Operations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Transformations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Actions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Apache Sa</dc:title>
  <dc:creator>Microsoft Office User</dc:creator>
  <cp:lastModifiedBy>srinivasan kg</cp:lastModifiedBy>
  <cp:revision>458</cp:revision>
  <cp:lastPrinted>2016-04-03T14:37:23Z</cp:lastPrinted>
  <dcterms:created xsi:type="dcterms:W3CDTF">2016-03-27T04:32:08Z</dcterms:created>
  <dcterms:modified xsi:type="dcterms:W3CDTF">2018-03-08T01:57:51Z</dcterms:modified>
</cp:coreProperties>
</file>